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1"/>
  </p:notesMasterIdLst>
  <p:sldIdLst>
    <p:sldId id="275" r:id="rId2"/>
    <p:sldId id="276"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Lst>
  <p:sldSz cx="9144000" cy="6858000" type="screen4x3"/>
  <p:notesSz cx="6858000" cy="9144000"/>
  <p:embeddedFontLst>
    <p:embeddedFont>
      <p:font typeface="Open Sans" pitchFamily="2" charset="0"/>
      <p:regular r:id="rId22"/>
      <p:bold r:id="rId23"/>
      <p:italic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gCNL3Nj8pj53vfRqIG29Q9aLxP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E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1"/>
    <p:restoredTop sz="94309"/>
  </p:normalViewPr>
  <p:slideViewPr>
    <p:cSldViewPr snapToGrid="0">
      <p:cViewPr varScale="1">
        <p:scale>
          <a:sx n="78" d="100"/>
          <a:sy n="78" d="100"/>
        </p:scale>
        <p:origin x="1304"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5;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6;n"/>
          <p:cNvSpPr txBox="1">
            <a:spLocks noGrp="1"/>
          </p:cNvSpPr>
          <p:nvPr>
            <p:ph type="hdr" idx="2"/>
          </p:nvPr>
        </p:nvSpPr>
        <p:spPr>
          <a:xfrm>
            <a:off x="0" y="0"/>
            <a:ext cx="2967038" cy="455613"/>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3884613" y="0"/>
            <a:ext cx="2967037" cy="455613"/>
          </a:xfrm>
          <a:prstGeom prst="rect">
            <a:avLst/>
          </a:prstGeom>
          <a:noFill/>
          <a:ln>
            <a:noFill/>
          </a:ln>
        </p:spPr>
        <p:txBody>
          <a:bodyPr spcFirstLastPara="1" wrap="square" lIns="90000" tIns="46800" rIns="90000" bIns="46800" anchor="t" anchorCtr="0">
            <a:noAutofit/>
          </a:bodyPr>
          <a:lstStyle>
            <a:lvl1pPr marR="0" lvl="0" algn="r"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a:spLocks noGrp="1" noRot="1" noChangeAspect="1"/>
          </p:cNvSpPr>
          <p:nvPr>
            <p:ph type="sldImg" idx="3"/>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 name="Google Shape;9;n"/>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n"/>
          <p:cNvSpPr txBox="1">
            <a:spLocks noGrp="1"/>
          </p:cNvSpPr>
          <p:nvPr>
            <p:ph type="ftr" idx="11"/>
          </p:nvPr>
        </p:nvSpPr>
        <p:spPr>
          <a:xfrm>
            <a:off x="0" y="8685213"/>
            <a:ext cx="2967038" cy="452437"/>
          </a:xfrm>
          <a:prstGeom prst="rect">
            <a:avLst/>
          </a:prstGeom>
          <a:noFill/>
          <a:ln>
            <a:noFill/>
          </a:ln>
        </p:spPr>
        <p:txBody>
          <a:bodyPr spcFirstLastPara="1" wrap="square" lIns="90000" tIns="46800" rIns="90000" bIns="46800" anchor="b"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1" name="Google Shape;11;n"/>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a:t>
            </a:fld>
            <a:endParaRPr sz="1200">
              <a:solidFill>
                <a:srgbClr val="000000"/>
              </a:solidFill>
              <a:latin typeface="Arial"/>
              <a:ea typeface="Arial"/>
              <a:cs typeface="Arial"/>
              <a:sym typeface="Arial"/>
            </a:endParaRPr>
          </a:p>
        </p:txBody>
      </p:sp>
      <p:sp>
        <p:nvSpPr>
          <p:cNvPr id="331" name="Google Shape;331;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32" name="Google Shape;332;p20: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10.18: </a:t>
            </a:r>
            <a:r>
              <a:rPr lang="en-GB">
                <a:latin typeface="Arial"/>
                <a:ea typeface="Arial"/>
                <a:cs typeface="Arial"/>
                <a:sym typeface="Arial"/>
              </a:rPr>
              <a:t>The 11-year sunspot cycle is but one manifestation of the solar-activity cycle. (Data from Solar Influences Data Analysis Center, Royal Observatory of Belgium)</a:t>
            </a:r>
            <a:endParaRPr/>
          </a:p>
        </p:txBody>
      </p:sp>
      <p:sp>
        <p:nvSpPr>
          <p:cNvPr id="333" name="Google Shape;333;p2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10</a:t>
            </a:fld>
            <a:endParaRPr sz="1200">
              <a:solidFill>
                <a:srgbClr val="000000"/>
              </a:solidFill>
              <a:latin typeface="Arial"/>
              <a:ea typeface="Arial"/>
              <a:cs typeface="Arial"/>
              <a:sym typeface="Arial"/>
            </a:endParaRPr>
          </a:p>
        </p:txBody>
      </p:sp>
      <p:sp>
        <p:nvSpPr>
          <p:cNvPr id="448" name="Google Shape;448;p29: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49" name="Google Shape;449;p29: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10.15: </a:t>
            </a:r>
            <a:r>
              <a:rPr lang="en-GB">
                <a:latin typeface="Arial"/>
                <a:ea typeface="Arial"/>
                <a:cs typeface="Arial"/>
                <a:sym typeface="Arial"/>
              </a:rPr>
              <a:t>An ultraviolet image, taken from space on the day of the April 8, 2005, total solar eclipse, shows small coronal loops. The image was made with the TRACE spacecraft. The expeditions of one of the authors (J.M.P.) observed such loops from the ground during the eclipse, with lower spatial resolution but higher time resolution.</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Yohkoh image courtesy of Loren Acton, Montana State U.</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50" name="Google Shape;450;p2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2" name="Google Shape;462;p3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12</a:t>
            </a:fld>
            <a:endParaRPr sz="1200">
              <a:solidFill>
                <a:srgbClr val="000000"/>
              </a:solidFill>
              <a:latin typeface="Arial"/>
              <a:ea typeface="Arial"/>
              <a:cs typeface="Arial"/>
              <a:sym typeface="Arial"/>
            </a:endParaRPr>
          </a:p>
        </p:txBody>
      </p:sp>
      <p:sp>
        <p:nvSpPr>
          <p:cNvPr id="469" name="Google Shape;469;p31: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70" name="Google Shape;470;p31: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71" name="Google Shape;471;p3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480" name="Google Shape;480;p3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81" name="Google Shape;481;p3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82" name="Google Shape;482;p3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3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501" name="Google Shape;501;p3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02" name="Google Shape;502;p3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03" name="Google Shape;503;p3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511" name="Google Shape;511;p3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12" name="Google Shape;512;p3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13" name="Google Shape;513;p3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17</a:t>
            </a:fld>
            <a:endParaRPr sz="1200">
              <a:solidFill>
                <a:srgbClr val="000000"/>
              </a:solidFill>
              <a:latin typeface="Arial"/>
              <a:ea typeface="Arial"/>
              <a:cs typeface="Arial"/>
              <a:sym typeface="Arial"/>
            </a:endParaRPr>
          </a:p>
        </p:txBody>
      </p:sp>
      <p:sp>
        <p:nvSpPr>
          <p:cNvPr id="530" name="Google Shape;530;p3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31" name="Google Shape;531;p36: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32" name="Google Shape;532;p3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2" name="Google Shape;542;p3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0" name="Google Shape;550;p3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0" name="Google Shape;350;p2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359" name="Google Shape;359;p2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60" name="Google Shape;360;p22: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10.4a: </a:t>
            </a:r>
            <a:r>
              <a:rPr lang="en-GB">
                <a:latin typeface="Arial"/>
                <a:ea typeface="Arial"/>
                <a:cs typeface="Arial"/>
                <a:sym typeface="Arial"/>
              </a:rPr>
              <a:t>The chromosphere of the Sun, photographed during the total solar eclipse of April 8, 2005. Notice how pink it looks.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William Whiddon</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61" name="Google Shape;361;p2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371" name="Google Shape;371;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72" name="Google Shape;372;p23: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(a) Ionized helium gas at a temperature of about 60,000 K, with a small contribution from ionized silicon. This wavelength shows the chromosphere.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73" name="Google Shape;373;p2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5</a:t>
            </a:fld>
            <a:endParaRPr sz="1200">
              <a:solidFill>
                <a:srgbClr val="000000"/>
              </a:solidFill>
              <a:latin typeface="Arial"/>
              <a:ea typeface="Arial"/>
              <a:cs typeface="Arial"/>
              <a:sym typeface="Arial"/>
            </a:endParaRPr>
          </a:p>
        </p:txBody>
      </p:sp>
      <p:sp>
        <p:nvSpPr>
          <p:cNvPr id="384" name="Google Shape;384;p2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85" name="Google Shape;385;p2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10.8b:</a:t>
            </a:r>
            <a:r>
              <a:rPr lang="en-GB">
                <a:latin typeface="Arial"/>
                <a:ea typeface="Arial"/>
                <a:cs typeface="Arial"/>
                <a:sym typeface="Arial"/>
              </a:rPr>
              <a:t> A high-resolution image of the Sun, showing spicules, taken by one of the authors (J.M.P.) and his students with the Swedish Solar Telescope in the Canary Islands.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Jay M. Pasachoff, David L. Butts, Joseph W. Gangestad, Owen W. Westbrook, and Jennifer Yee, with NASA support</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86" name="Google Shape;386;p2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6</a:t>
            </a:fld>
            <a:endParaRPr sz="1200">
              <a:solidFill>
                <a:srgbClr val="000000"/>
              </a:solidFill>
              <a:latin typeface="Arial"/>
              <a:ea typeface="Arial"/>
              <a:cs typeface="Arial"/>
              <a:sym typeface="Arial"/>
            </a:endParaRPr>
          </a:p>
        </p:txBody>
      </p:sp>
      <p:sp>
        <p:nvSpPr>
          <p:cNvPr id="399" name="Google Shape;399;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00" name="Google Shape;400;p25: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01" name="Google Shape;401;p2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7</a:t>
            </a:fld>
            <a:endParaRPr sz="1200">
              <a:solidFill>
                <a:srgbClr val="000000"/>
              </a:solidFill>
              <a:latin typeface="Arial"/>
              <a:ea typeface="Arial"/>
              <a:cs typeface="Arial"/>
              <a:sym typeface="Arial"/>
            </a:endParaRPr>
          </a:p>
        </p:txBody>
      </p:sp>
      <p:sp>
        <p:nvSpPr>
          <p:cNvPr id="414" name="Google Shape;414;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15" name="Google Shape;415;p2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6" name="Google Shape;416;p2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424" name="Google Shape;424;p2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25" name="Google Shape;425;p2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(b) Ionized iron at a temperature of about 1,000,000 K.</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26" name="Google Shape;426;p2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39" name="Google Shape;439;p2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4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169000"/>
              </a:lnSpc>
              <a:spcBef>
                <a:spcPts val="800"/>
              </a:spcBef>
              <a:spcAft>
                <a:spcPts val="0"/>
              </a:spcAft>
              <a:buSzPts val="3200"/>
              <a:buChar char="•"/>
              <a:defRPr sz="3200"/>
            </a:lvl1pPr>
            <a:lvl2pPr marL="914400" lvl="1" indent="-406400" algn="l">
              <a:lnSpc>
                <a:spcPct val="169000"/>
              </a:lnSpc>
              <a:spcBef>
                <a:spcPts val="700"/>
              </a:spcBef>
              <a:spcAft>
                <a:spcPts val="0"/>
              </a:spcAft>
              <a:buSzPts val="2800"/>
              <a:buChar char="–"/>
              <a:defRPr sz="2800"/>
            </a:lvl2pPr>
            <a:lvl3pPr marL="1371600" lvl="2" indent="-381000" algn="l">
              <a:lnSpc>
                <a:spcPct val="169000"/>
              </a:lnSpc>
              <a:spcBef>
                <a:spcPts val="600"/>
              </a:spcBef>
              <a:spcAft>
                <a:spcPts val="0"/>
              </a:spcAft>
              <a:buSzPts val="2400"/>
              <a:buChar char="•"/>
              <a:defRPr sz="2400"/>
            </a:lvl3pPr>
            <a:lvl4pPr marL="1828800" lvl="3" indent="-355600" algn="l">
              <a:lnSpc>
                <a:spcPct val="169000"/>
              </a:lnSpc>
              <a:spcBef>
                <a:spcPts val="500"/>
              </a:spcBef>
              <a:spcAft>
                <a:spcPts val="0"/>
              </a:spcAft>
              <a:buSzPts val="2000"/>
              <a:buChar char="–"/>
              <a:defRPr sz="2000"/>
            </a:lvl4pPr>
            <a:lvl5pPr marL="2286000" lvl="4" indent="-355600" algn="l">
              <a:lnSpc>
                <a:spcPct val="169000"/>
              </a:lnSpc>
              <a:spcBef>
                <a:spcPts val="500"/>
              </a:spcBef>
              <a:spcAft>
                <a:spcPts val="0"/>
              </a:spcAft>
              <a:buSzPts val="2000"/>
              <a:buChar char="»"/>
              <a:defRPr sz="2000"/>
            </a:lvl5pPr>
            <a:lvl6pPr marL="2743200" lvl="5" indent="-355600" algn="l">
              <a:lnSpc>
                <a:spcPct val="169000"/>
              </a:lnSpc>
              <a:spcBef>
                <a:spcPts val="500"/>
              </a:spcBef>
              <a:spcAft>
                <a:spcPts val="0"/>
              </a:spcAft>
              <a:buSzPts val="2000"/>
              <a:buChar char="»"/>
              <a:defRPr sz="2000"/>
            </a:lvl6pPr>
            <a:lvl7pPr marL="3200400" lvl="6" indent="-355600" algn="l">
              <a:lnSpc>
                <a:spcPct val="169000"/>
              </a:lnSpc>
              <a:spcBef>
                <a:spcPts val="500"/>
              </a:spcBef>
              <a:spcAft>
                <a:spcPts val="0"/>
              </a:spcAft>
              <a:buSzPts val="2000"/>
              <a:buChar char="»"/>
              <a:defRPr sz="2000"/>
            </a:lvl7pPr>
            <a:lvl8pPr marL="3657600" lvl="7" indent="-355600" algn="l">
              <a:lnSpc>
                <a:spcPct val="169000"/>
              </a:lnSpc>
              <a:spcBef>
                <a:spcPts val="500"/>
              </a:spcBef>
              <a:spcAft>
                <a:spcPts val="0"/>
              </a:spcAft>
              <a:buSzPts val="2000"/>
              <a:buChar char="»"/>
              <a:defRPr sz="2000"/>
            </a:lvl8pPr>
            <a:lvl9pPr marL="4114800" lvl="8" indent="-355600" algn="l">
              <a:lnSpc>
                <a:spcPct val="169000"/>
              </a:lnSpc>
              <a:spcBef>
                <a:spcPts val="500"/>
              </a:spcBef>
              <a:spcAft>
                <a:spcPts val="0"/>
              </a:spcAft>
              <a:buSzPts val="2000"/>
              <a:buChar char="»"/>
              <a:defRPr sz="2000"/>
            </a:lvl9pPr>
          </a:lstStyle>
          <a:p>
            <a:endParaRPr/>
          </a:p>
        </p:txBody>
      </p:sp>
      <p:sp>
        <p:nvSpPr>
          <p:cNvPr id="78" name="Google Shape;78;p4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79" name="Google Shape;79;p4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a:spLocks noGrp="1"/>
          </p:cNvSpPr>
          <p:nvPr>
            <p:ph type="pic" idx="2"/>
          </p:nvPr>
        </p:nvSpPr>
        <p:spPr>
          <a:xfrm>
            <a:off x="1792288" y="612775"/>
            <a:ext cx="5486400" cy="4114800"/>
          </a:xfrm>
          <a:prstGeom prst="rect">
            <a:avLst/>
          </a:prstGeom>
          <a:noFill/>
          <a:ln>
            <a:noFill/>
          </a:ln>
        </p:spPr>
      </p:sp>
      <p:sp>
        <p:nvSpPr>
          <p:cNvPr id="85" name="Google Shape;85;p50"/>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86" name="Google Shape;86;p5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1"/>
          <p:cNvSpPr txBox="1">
            <a:spLocks noGrp="1"/>
          </p:cNvSpPr>
          <p:nvPr>
            <p:ph type="body" idx="1"/>
          </p:nvPr>
        </p:nvSpPr>
        <p:spPr>
          <a:xfrm rot="5400000">
            <a:off x="2044700" y="12700"/>
            <a:ext cx="5049838" cy="8224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2" name="Google Shape;92;p5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52"/>
          <p:cNvSpPr txBox="1">
            <a:spLocks noGrp="1"/>
          </p:cNvSpPr>
          <p:nvPr>
            <p:ph type="title"/>
          </p:nvPr>
        </p:nvSpPr>
        <p:spPr>
          <a:xfrm rot="5400000">
            <a:off x="4252119" y="2220118"/>
            <a:ext cx="6804026" cy="2055813"/>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2"/>
          <p:cNvSpPr txBox="1">
            <a:spLocks noGrp="1"/>
          </p:cNvSpPr>
          <p:nvPr>
            <p:ph type="body" idx="1"/>
          </p:nvPr>
        </p:nvSpPr>
        <p:spPr>
          <a:xfrm rot="5400000">
            <a:off x="63500" y="239712"/>
            <a:ext cx="6804026" cy="6016625"/>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8" name="Google Shape;98;p5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26" name="Google Shape;26;p4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2" name="Google Shape;32;p42"/>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3" name="Google Shape;33;p4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39" name="Google Shape;39;p43"/>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40" name="Google Shape;40;p43"/>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3"/>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Media Clip" type="txAndMedia">
  <p:cSld name="TEXT_AND_MEDIA">
    <p:spTree>
      <p:nvGrpSpPr>
        <p:cNvPr id="1" name="Shape 43"/>
        <p:cNvGrpSpPr/>
        <p:nvPr/>
      </p:nvGrpSpPr>
      <p:grpSpPr>
        <a:xfrm>
          <a:off x="0" y="0"/>
          <a:ext cx="0" cy="0"/>
          <a:chOff x="0" y="0"/>
          <a:chExt cx="0" cy="0"/>
        </a:xfrm>
      </p:grpSpPr>
      <p:sp>
        <p:nvSpPr>
          <p:cNvPr id="44" name="Google Shape;44;p44"/>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4"/>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46" name="Google Shape;46;p44"/>
          <p:cNvSpPr>
            <a:spLocks noGrp="1"/>
          </p:cNvSpPr>
          <p:nvPr>
            <p:ph type="media"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R="0" lvl="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R="0" lvl="1"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R="0" lvl="2"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R="0" lvl="4"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R="0" lvl="5"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R="0" lvl="6"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R="0" lvl="7"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R="0" lvl="8"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47" name="Google Shape;47;p44"/>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45"/>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69000"/>
              </a:lnSpc>
              <a:spcBef>
                <a:spcPts val="800"/>
              </a:spcBef>
              <a:spcAft>
                <a:spcPts val="0"/>
              </a:spcAft>
              <a:buSzPts val="3200"/>
              <a:buNone/>
              <a:defRPr/>
            </a:lvl1pPr>
            <a:lvl2pPr lvl="1" algn="ctr">
              <a:lnSpc>
                <a:spcPct val="169000"/>
              </a:lnSpc>
              <a:spcBef>
                <a:spcPts val="700"/>
              </a:spcBef>
              <a:spcAft>
                <a:spcPts val="0"/>
              </a:spcAft>
              <a:buSzPts val="2800"/>
              <a:buNone/>
              <a:defRPr/>
            </a:lvl2pPr>
            <a:lvl3pPr lvl="2" algn="ctr">
              <a:lnSpc>
                <a:spcPct val="169000"/>
              </a:lnSpc>
              <a:spcBef>
                <a:spcPts val="600"/>
              </a:spcBef>
              <a:spcAft>
                <a:spcPts val="0"/>
              </a:spcAft>
              <a:buSzPts val="2400"/>
              <a:buNone/>
              <a:defRPr/>
            </a:lvl3pPr>
            <a:lvl4pPr lvl="3" algn="ctr">
              <a:lnSpc>
                <a:spcPct val="169000"/>
              </a:lnSpc>
              <a:spcBef>
                <a:spcPts val="500"/>
              </a:spcBef>
              <a:spcAft>
                <a:spcPts val="0"/>
              </a:spcAft>
              <a:buSzPts val="2000"/>
              <a:buNone/>
              <a:defRPr/>
            </a:lvl4pPr>
            <a:lvl5pPr lvl="4" algn="ctr">
              <a:lnSpc>
                <a:spcPct val="169000"/>
              </a:lnSpc>
              <a:spcBef>
                <a:spcPts val="500"/>
              </a:spcBef>
              <a:spcAft>
                <a:spcPts val="0"/>
              </a:spcAft>
              <a:buSzPts val="2000"/>
              <a:buNone/>
              <a:defRPr/>
            </a:lvl5pPr>
            <a:lvl6pPr lvl="5" algn="ctr">
              <a:lnSpc>
                <a:spcPct val="169000"/>
              </a:lnSpc>
              <a:spcBef>
                <a:spcPts val="500"/>
              </a:spcBef>
              <a:spcAft>
                <a:spcPts val="0"/>
              </a:spcAft>
              <a:buSzPts val="2000"/>
              <a:buNone/>
              <a:defRPr/>
            </a:lvl6pPr>
            <a:lvl7pPr lvl="6" algn="ctr">
              <a:lnSpc>
                <a:spcPct val="169000"/>
              </a:lnSpc>
              <a:spcBef>
                <a:spcPts val="500"/>
              </a:spcBef>
              <a:spcAft>
                <a:spcPts val="0"/>
              </a:spcAft>
              <a:buSzPts val="2000"/>
              <a:buNone/>
              <a:defRPr/>
            </a:lvl7pPr>
            <a:lvl8pPr lvl="7" algn="ctr">
              <a:lnSpc>
                <a:spcPct val="169000"/>
              </a:lnSpc>
              <a:spcBef>
                <a:spcPts val="500"/>
              </a:spcBef>
              <a:spcAft>
                <a:spcPts val="0"/>
              </a:spcAft>
              <a:buSzPts val="2000"/>
              <a:buNone/>
              <a:defRPr/>
            </a:lvl8pPr>
            <a:lvl9pPr lvl="8" algn="ctr">
              <a:lnSpc>
                <a:spcPct val="169000"/>
              </a:lnSpc>
              <a:spcBef>
                <a:spcPts val="500"/>
              </a:spcBef>
              <a:spcAft>
                <a:spcPts val="0"/>
              </a:spcAft>
              <a:buSzPts val="2000"/>
              <a:buNone/>
              <a:defRPr/>
            </a:lvl9pPr>
          </a:lstStyle>
          <a:p>
            <a:endParaRPr/>
          </a:p>
        </p:txBody>
      </p:sp>
      <p:sp>
        <p:nvSpPr>
          <p:cNvPr id="53" name="Google Shape;53;p45"/>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69000"/>
              </a:lnSpc>
              <a:spcBef>
                <a:spcPts val="0"/>
              </a:spcBef>
              <a:spcAft>
                <a:spcPts val="0"/>
              </a:spcAft>
              <a:buSzPts val="1400"/>
              <a:buNone/>
              <a:defRPr sz="4000" b="1" cap="none"/>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000"/>
              <a:buNone/>
              <a:defRPr sz="2000"/>
            </a:lvl1pPr>
            <a:lvl2pPr marL="914400" lvl="1" indent="-228600" algn="l">
              <a:lnSpc>
                <a:spcPct val="169000"/>
              </a:lnSpc>
              <a:spcBef>
                <a:spcPts val="700"/>
              </a:spcBef>
              <a:spcAft>
                <a:spcPts val="0"/>
              </a:spcAft>
              <a:buSzPts val="1800"/>
              <a:buNone/>
              <a:defRPr sz="1800"/>
            </a:lvl2pPr>
            <a:lvl3pPr marL="1371600" lvl="2" indent="-228600" algn="l">
              <a:lnSpc>
                <a:spcPct val="169000"/>
              </a:lnSpc>
              <a:spcBef>
                <a:spcPts val="600"/>
              </a:spcBef>
              <a:spcAft>
                <a:spcPts val="0"/>
              </a:spcAft>
              <a:buSzPts val="1600"/>
              <a:buNone/>
              <a:defRPr sz="1600"/>
            </a:lvl3pPr>
            <a:lvl4pPr marL="1828800" lvl="3" indent="-228600" algn="l">
              <a:lnSpc>
                <a:spcPct val="169000"/>
              </a:lnSpc>
              <a:spcBef>
                <a:spcPts val="500"/>
              </a:spcBef>
              <a:spcAft>
                <a:spcPts val="0"/>
              </a:spcAft>
              <a:buSzPts val="1400"/>
              <a:buNone/>
              <a:defRPr sz="1400"/>
            </a:lvl4pPr>
            <a:lvl5pPr marL="2286000" lvl="4" indent="-228600" algn="l">
              <a:lnSpc>
                <a:spcPct val="169000"/>
              </a:lnSpc>
              <a:spcBef>
                <a:spcPts val="500"/>
              </a:spcBef>
              <a:spcAft>
                <a:spcPts val="0"/>
              </a:spcAft>
              <a:buSzPts val="1400"/>
              <a:buNone/>
              <a:defRPr sz="1400"/>
            </a:lvl5pPr>
            <a:lvl6pPr marL="2743200" lvl="5" indent="-228600" algn="l">
              <a:lnSpc>
                <a:spcPct val="169000"/>
              </a:lnSpc>
              <a:spcBef>
                <a:spcPts val="500"/>
              </a:spcBef>
              <a:spcAft>
                <a:spcPts val="0"/>
              </a:spcAft>
              <a:buSzPts val="1400"/>
              <a:buNone/>
              <a:defRPr sz="1400"/>
            </a:lvl6pPr>
            <a:lvl7pPr marL="3200400" lvl="6" indent="-228600" algn="l">
              <a:lnSpc>
                <a:spcPct val="169000"/>
              </a:lnSpc>
              <a:spcBef>
                <a:spcPts val="500"/>
              </a:spcBef>
              <a:spcAft>
                <a:spcPts val="0"/>
              </a:spcAft>
              <a:buSzPts val="1400"/>
              <a:buNone/>
              <a:defRPr sz="1400"/>
            </a:lvl7pPr>
            <a:lvl8pPr marL="3657600" lvl="7" indent="-228600" algn="l">
              <a:lnSpc>
                <a:spcPct val="169000"/>
              </a:lnSpc>
              <a:spcBef>
                <a:spcPts val="500"/>
              </a:spcBef>
              <a:spcAft>
                <a:spcPts val="0"/>
              </a:spcAft>
              <a:buSzPts val="1400"/>
              <a:buNone/>
              <a:defRPr sz="1400"/>
            </a:lvl8pPr>
            <a:lvl9pPr marL="4114800" lvl="8" indent="-228600" algn="l">
              <a:lnSpc>
                <a:spcPct val="169000"/>
              </a:lnSpc>
              <a:spcBef>
                <a:spcPts val="500"/>
              </a:spcBef>
              <a:spcAft>
                <a:spcPts val="0"/>
              </a:spcAft>
              <a:buSzPts val="1400"/>
              <a:buNone/>
              <a:defRPr sz="1400"/>
            </a:lvl9pPr>
          </a:lstStyle>
          <a:p>
            <a:endParaRPr/>
          </a:p>
        </p:txBody>
      </p:sp>
      <p:sp>
        <p:nvSpPr>
          <p:cNvPr id="59" name="Google Shape;59;p46"/>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6"/>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5" name="Google Shape;65;p47"/>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6" name="Google Shape;66;p47"/>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7" name="Google Shape;67;p47"/>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8" name="Google Shape;68;p47"/>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7"/>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48"/>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8"/>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8"/>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marR="0" lvl="0"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4" name="Google Shape;14;p39"/>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marR="0" lvl="0" indent="-43180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3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3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marR="0" lvl="0" algn="ct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3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4.xml"/><Relationship Id="rId7" Type="http://schemas.openxmlformats.org/officeDocument/2006/relationships/image" Target="../media/image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hyperlink" Target="https://www.youtube.com/watch?v=mEqE-g128k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spectrum.ieee.org/a-perfect-storm-of-planetary-proportions" TargetMode="External"/><Relationship Id="rId5" Type="http://schemas.openxmlformats.org/officeDocument/2006/relationships/hyperlink" Target="https://www.youtube.com/watch?v=fFUMGmdEjkU" TargetMode="Externa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hyperlink" Target="https://www.youtube.com/watch?v=NXzFgqQw6T8" TargetMode="Externa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youtube.com/watch?v=Dzuf9-_uqZ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gif"/><Relationship Id="rId5" Type="http://schemas.openxmlformats.org/officeDocument/2006/relationships/hyperlink" Target="https://www.youtube.com/watch?v=NYnUjtWCqA0" TargetMode="External"/><Relationship Id="rId4" Type="http://schemas.openxmlformats.org/officeDocument/2006/relationships/hyperlink" Target="https://soundcloud.com/jhu-apl/sets/sounds-of-the-solar-win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WjtYSRlOU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4" name="ch10_anim_solardynamo">
            <a:hlinkClick r:id="" action="ppaction://media"/>
            <a:extLst>
              <a:ext uri="{FF2B5EF4-FFF2-40B4-BE49-F238E27FC236}">
                <a16:creationId xmlns:a16="http://schemas.microsoft.com/office/drawing/2014/main" id="{FC482EDA-7221-60F1-C522-E3BC907E55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0550" y="4465712"/>
            <a:ext cx="3048000" cy="2286000"/>
          </a:xfrm>
          <a:prstGeom prst="rect">
            <a:avLst/>
          </a:prstGeom>
        </p:spPr>
      </p:pic>
      <p:sp>
        <p:nvSpPr>
          <p:cNvPr id="335" name="Google Shape;335;p20"/>
          <p:cNvSpPr txBox="1">
            <a:spLocks noGrp="1"/>
          </p:cNvSpPr>
          <p:nvPr>
            <p:ph type="title"/>
          </p:nvPr>
        </p:nvSpPr>
        <p:spPr>
          <a:xfrm>
            <a:off x="12700" y="0"/>
            <a:ext cx="4586288"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800" b="1" dirty="0"/>
              <a:t>5.2b.1 Solar Dynamo: winding magnetic field and sunspot numbers</a:t>
            </a:r>
            <a:endParaRPr dirty="0"/>
          </a:p>
        </p:txBody>
      </p:sp>
      <p:pic>
        <p:nvPicPr>
          <p:cNvPr id="336" name="Google Shape;336;p20" descr="ch10_anim_sunspot_magcycle"/>
          <p:cNvPicPr preferRelativeResize="0">
            <a:picLocks noGrp="1"/>
          </p:cNvPicPr>
          <p:nvPr>
            <p:ph type="body" idx="1"/>
          </p:nvPr>
        </p:nvPicPr>
        <p:blipFill rotWithShape="1">
          <a:blip r:embed="rId6">
            <a:alphaModFix/>
          </a:blip>
          <a:srcRect/>
          <a:stretch/>
        </p:blipFill>
        <p:spPr>
          <a:xfrm>
            <a:off x="4343400" y="3429000"/>
            <a:ext cx="4800600" cy="3611563"/>
          </a:xfrm>
          <a:prstGeom prst="rect">
            <a:avLst/>
          </a:prstGeom>
          <a:noFill/>
          <a:ln>
            <a:noFill/>
          </a:ln>
        </p:spPr>
      </p:pic>
      <p:pic>
        <p:nvPicPr>
          <p:cNvPr id="337" name="Google Shape;337;p20"/>
          <p:cNvPicPr preferRelativeResize="0"/>
          <p:nvPr/>
        </p:nvPicPr>
        <p:blipFill rotWithShape="1">
          <a:blip r:embed="rId7">
            <a:alphaModFix/>
          </a:blip>
          <a:srcRect/>
          <a:stretch/>
        </p:blipFill>
        <p:spPr>
          <a:xfrm>
            <a:off x="4800600" y="2057400"/>
            <a:ext cx="4191000" cy="1654175"/>
          </a:xfrm>
          <a:prstGeom prst="rect">
            <a:avLst/>
          </a:prstGeom>
          <a:noFill/>
          <a:ln>
            <a:noFill/>
          </a:ln>
        </p:spPr>
      </p:pic>
      <p:pic>
        <p:nvPicPr>
          <p:cNvPr id="338" name="Google Shape;338;p20" descr="ch10_fig_maunderminimum_commons.wikimedia.org.jpg"/>
          <p:cNvPicPr preferRelativeResize="0"/>
          <p:nvPr/>
        </p:nvPicPr>
        <p:blipFill rotWithShape="1">
          <a:blip r:embed="rId8">
            <a:alphaModFix/>
          </a:blip>
          <a:srcRect/>
          <a:stretch/>
        </p:blipFill>
        <p:spPr>
          <a:xfrm>
            <a:off x="4751388" y="152400"/>
            <a:ext cx="4392612" cy="1866900"/>
          </a:xfrm>
          <a:prstGeom prst="rect">
            <a:avLst/>
          </a:prstGeom>
          <a:noFill/>
          <a:ln>
            <a:noFill/>
          </a:ln>
        </p:spPr>
      </p:pic>
      <p:sp>
        <p:nvSpPr>
          <p:cNvPr id="339" name="Google Shape;339;p20"/>
          <p:cNvSpPr txBox="1"/>
          <p:nvPr/>
        </p:nvSpPr>
        <p:spPr>
          <a:xfrm>
            <a:off x="5105400" y="2209800"/>
            <a:ext cx="12192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Arial"/>
              <a:buNone/>
            </a:pPr>
            <a:r>
              <a:rPr lang="en-GB" sz="2000" b="1">
                <a:solidFill>
                  <a:srgbClr val="FF0000"/>
                </a:solidFill>
                <a:latin typeface="Arial"/>
                <a:ea typeface="Arial"/>
                <a:cs typeface="Arial"/>
                <a:sym typeface="Arial"/>
              </a:rPr>
              <a:t>150 yrs</a:t>
            </a:r>
            <a:endParaRPr/>
          </a:p>
        </p:txBody>
      </p:sp>
      <p:sp>
        <p:nvSpPr>
          <p:cNvPr id="340" name="Google Shape;340;p20"/>
          <p:cNvSpPr txBox="1"/>
          <p:nvPr/>
        </p:nvSpPr>
        <p:spPr>
          <a:xfrm>
            <a:off x="5334000" y="457200"/>
            <a:ext cx="9906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i="1">
                <a:solidFill>
                  <a:schemeClr val="dk1"/>
                </a:solidFill>
                <a:latin typeface="Arial"/>
                <a:ea typeface="Arial"/>
                <a:cs typeface="Arial"/>
                <a:sym typeface="Arial"/>
              </a:rPr>
              <a:t>Little Ice Age</a:t>
            </a:r>
            <a:endParaRPr/>
          </a:p>
        </p:txBody>
      </p:sp>
      <p:sp>
        <p:nvSpPr>
          <p:cNvPr id="341" name="Google Shape;341;p20"/>
          <p:cNvSpPr txBox="1"/>
          <p:nvPr/>
        </p:nvSpPr>
        <p:spPr>
          <a:xfrm>
            <a:off x="6477000" y="457200"/>
            <a:ext cx="9144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i="1">
                <a:solidFill>
                  <a:srgbClr val="000000"/>
                </a:solidFill>
                <a:latin typeface="Arial"/>
                <a:ea typeface="Arial"/>
                <a:cs typeface="Arial"/>
                <a:sym typeface="Arial"/>
              </a:rPr>
              <a:t>Cooling</a:t>
            </a:r>
            <a:endParaRPr/>
          </a:p>
        </p:txBody>
      </p:sp>
      <p:sp>
        <p:nvSpPr>
          <p:cNvPr id="342" name="Google Shape;342;p20"/>
          <p:cNvSpPr txBox="1"/>
          <p:nvPr/>
        </p:nvSpPr>
        <p:spPr>
          <a:xfrm>
            <a:off x="508000" y="-596900"/>
            <a:ext cx="1841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pic>
        <p:nvPicPr>
          <p:cNvPr id="343" name="Google Shape;343;p20"/>
          <p:cNvPicPr preferRelativeResize="0"/>
          <p:nvPr/>
        </p:nvPicPr>
        <p:blipFill rotWithShape="1">
          <a:blip r:embed="rId9">
            <a:alphaModFix/>
          </a:blip>
          <a:srcRect/>
          <a:stretch/>
        </p:blipFill>
        <p:spPr>
          <a:xfrm>
            <a:off x="342900" y="1606550"/>
            <a:ext cx="3543300" cy="2655888"/>
          </a:xfrm>
          <a:prstGeom prst="rect">
            <a:avLst/>
          </a:prstGeom>
          <a:noFill/>
          <a:ln>
            <a:noFill/>
          </a:ln>
        </p:spPr>
      </p:pic>
      <p:cxnSp>
        <p:nvCxnSpPr>
          <p:cNvPr id="344" name="Google Shape;344;p20"/>
          <p:cNvCxnSpPr/>
          <p:nvPr/>
        </p:nvCxnSpPr>
        <p:spPr>
          <a:xfrm flipH="1">
            <a:off x="4800600" y="1905000"/>
            <a:ext cx="2630488" cy="261938"/>
          </a:xfrm>
          <a:prstGeom prst="straightConnector1">
            <a:avLst/>
          </a:prstGeom>
          <a:solidFill>
            <a:srgbClr val="00B8FF"/>
          </a:solidFill>
          <a:ln w="57150" cap="flat" cmpd="sng">
            <a:solidFill>
              <a:srgbClr val="00B0F0"/>
            </a:solidFill>
            <a:prstDash val="dash"/>
            <a:round/>
            <a:headEnd type="none" w="sm" len="sm"/>
            <a:tailEnd type="none" w="sm" len="sm"/>
          </a:ln>
        </p:spPr>
      </p:cxnSp>
      <p:cxnSp>
        <p:nvCxnSpPr>
          <p:cNvPr id="345" name="Google Shape;345;p20"/>
          <p:cNvCxnSpPr/>
          <p:nvPr/>
        </p:nvCxnSpPr>
        <p:spPr>
          <a:xfrm>
            <a:off x="8686800" y="1828800"/>
            <a:ext cx="152400" cy="338138"/>
          </a:xfrm>
          <a:prstGeom prst="straightConnector1">
            <a:avLst/>
          </a:prstGeom>
          <a:solidFill>
            <a:srgbClr val="00B8FF"/>
          </a:solidFill>
          <a:ln w="57150" cap="flat" cmpd="sng">
            <a:solidFill>
              <a:srgbClr val="00B0F0"/>
            </a:solidFill>
            <a:prstDash val="dash"/>
            <a:round/>
            <a:headEnd type="none" w="sm" len="sm"/>
            <a:tailEnd type="none" w="sm" len="sm"/>
          </a:ln>
        </p:spPr>
      </p:cxnSp>
      <p:sp>
        <p:nvSpPr>
          <p:cNvPr id="347" name="Google Shape;347;p20"/>
          <p:cNvSpPr txBox="1"/>
          <p:nvPr/>
        </p:nvSpPr>
        <p:spPr>
          <a:xfrm>
            <a:off x="298462" y="1249288"/>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dirty="0">
                <a:solidFill>
                  <a:srgbClr val="FFFFFF"/>
                </a:solidFill>
                <a:latin typeface="Tahoma"/>
                <a:ea typeface="Tahoma"/>
                <a:cs typeface="Tahoma"/>
                <a:sym typeface="Tahoma"/>
              </a:rPr>
              <a:t>© Gerard </a:t>
            </a:r>
            <a:r>
              <a:rPr lang="en-GB" b="1" dirty="0" err="1">
                <a:solidFill>
                  <a:srgbClr val="FFFFFF"/>
                </a:solidFill>
                <a:latin typeface="Tahoma"/>
                <a:ea typeface="Tahoma"/>
                <a:cs typeface="Tahoma"/>
                <a:sym typeface="Tahoma"/>
              </a:rPr>
              <a:t>Williger</a:t>
            </a:r>
            <a:r>
              <a:rPr lang="en-GB"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
        <p:nvSpPr>
          <p:cNvPr id="3" name="Text Placeholder 2">
            <a:extLst>
              <a:ext uri="{FF2B5EF4-FFF2-40B4-BE49-F238E27FC236}">
                <a16:creationId xmlns:a16="http://schemas.microsoft.com/office/drawing/2014/main" id="{AE56FA4A-3EF6-F78B-C3BE-9C176FABE808}"/>
              </a:ext>
            </a:extLst>
          </p:cNvPr>
          <p:cNvSpPr>
            <a:spLocks noGrp="1"/>
          </p:cNvSpPr>
          <p:nvPr>
            <p:ph type="body" idx="2"/>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29"/>
          <p:cNvPicPr preferRelativeResize="0"/>
          <p:nvPr/>
        </p:nvPicPr>
        <p:blipFill rotWithShape="1">
          <a:blip r:embed="rId3">
            <a:alphaModFix/>
          </a:blip>
          <a:srcRect/>
          <a:stretch/>
        </p:blipFill>
        <p:spPr>
          <a:xfrm>
            <a:off x="5046133" y="228601"/>
            <a:ext cx="3819728" cy="3670518"/>
          </a:xfrm>
          <a:prstGeom prst="rect">
            <a:avLst/>
          </a:prstGeom>
          <a:noFill/>
          <a:ln>
            <a:noFill/>
          </a:ln>
        </p:spPr>
      </p:pic>
      <p:sp>
        <p:nvSpPr>
          <p:cNvPr id="453" name="Google Shape;453;p29"/>
          <p:cNvSpPr txBox="1">
            <a:spLocks noGrp="1"/>
          </p:cNvSpPr>
          <p:nvPr>
            <p:ph type="title"/>
          </p:nvPr>
        </p:nvSpPr>
        <p:spPr>
          <a:xfrm>
            <a:off x="457200" y="4540250"/>
            <a:ext cx="4114800" cy="1780540"/>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400" b="1" dirty="0"/>
              <a:t>From TRACE satellite </a:t>
            </a:r>
            <a:r>
              <a:rPr lang="en-GB" sz="2400" dirty="0"/>
              <a:t>(Transition Region And Coronal Explorer), </a:t>
            </a:r>
            <a:r>
              <a:rPr lang="en-GB" sz="2400" b="1" dirty="0"/>
              <a:t>ultraviolet wavelengths </a:t>
            </a:r>
            <a:endParaRPr b="1" dirty="0"/>
          </a:p>
        </p:txBody>
      </p:sp>
      <p:sp>
        <p:nvSpPr>
          <p:cNvPr id="454" name="Google Shape;454;p29"/>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55" name="Google Shape;455;p29"/>
          <p:cNvPicPr preferRelativeResize="0">
            <a:picLocks noGrp="1"/>
          </p:cNvPicPr>
          <p:nvPr>
            <p:ph type="body" idx="1"/>
          </p:nvPr>
        </p:nvPicPr>
        <p:blipFill rotWithShape="1">
          <a:blip r:embed="rId4">
            <a:alphaModFix/>
          </a:blip>
          <a:srcRect/>
          <a:stretch/>
        </p:blipFill>
        <p:spPr>
          <a:xfrm>
            <a:off x="304800" y="228600"/>
            <a:ext cx="4495800" cy="4311650"/>
          </a:xfrm>
          <a:prstGeom prst="rect">
            <a:avLst/>
          </a:prstGeom>
          <a:noFill/>
          <a:ln>
            <a:noFill/>
          </a:ln>
        </p:spPr>
      </p:pic>
      <p:sp>
        <p:nvSpPr>
          <p:cNvPr id="456" name="Google Shape;456;p29"/>
          <p:cNvSpPr/>
          <p:nvPr/>
        </p:nvSpPr>
        <p:spPr>
          <a:xfrm>
            <a:off x="4800600" y="3975318"/>
            <a:ext cx="4343400" cy="95410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b="1">
                <a:solidFill>
                  <a:srgbClr val="660066"/>
                </a:solidFill>
                <a:latin typeface="Arial"/>
                <a:ea typeface="Arial"/>
                <a:cs typeface="Arial"/>
                <a:sym typeface="Arial"/>
              </a:rPr>
              <a:t>From TRACE satellite, ultraviolet wavelengths)</a:t>
            </a:r>
            <a:endParaRPr/>
          </a:p>
        </p:txBody>
      </p:sp>
      <p:sp>
        <p:nvSpPr>
          <p:cNvPr id="457" name="Google Shape;457;p29"/>
          <p:cNvSpPr txBox="1"/>
          <p:nvPr/>
        </p:nvSpPr>
        <p:spPr>
          <a:xfrm>
            <a:off x="952500" y="3581400"/>
            <a:ext cx="3124200" cy="540854"/>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a:solidFill>
                  <a:srgbClr val="FFFF00"/>
                </a:solidFill>
                <a:latin typeface="Arial"/>
                <a:ea typeface="Arial"/>
                <a:cs typeface="Arial"/>
                <a:sym typeface="Arial"/>
              </a:rPr>
              <a:t>Giant Coronal Loops </a:t>
            </a:r>
            <a:endParaRPr sz="2000" b="1">
              <a:solidFill>
                <a:srgbClr val="FFFF00"/>
              </a:solidFill>
              <a:latin typeface="Arial"/>
              <a:ea typeface="Arial"/>
              <a:cs typeface="Arial"/>
              <a:sym typeface="Arial"/>
            </a:endParaRPr>
          </a:p>
        </p:txBody>
      </p:sp>
      <p:sp>
        <p:nvSpPr>
          <p:cNvPr id="458" name="Google Shape;458;p29"/>
          <p:cNvSpPr txBox="1"/>
          <p:nvPr/>
        </p:nvSpPr>
        <p:spPr>
          <a:xfrm>
            <a:off x="5486400" y="3124200"/>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Small Coronal Loops</a:t>
            </a:r>
            <a:endParaRPr/>
          </a:p>
        </p:txBody>
      </p:sp>
      <p:sp>
        <p:nvSpPr>
          <p:cNvPr id="459" name="Google Shape;459;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0"/>
          <p:cNvSpPr txBox="1">
            <a:spLocks noGrp="1"/>
          </p:cNvSpPr>
          <p:nvPr>
            <p:ph type="title"/>
          </p:nvPr>
        </p:nvSpPr>
        <p:spPr>
          <a:xfrm>
            <a:off x="0" y="685800"/>
            <a:ext cx="3276600" cy="4953000"/>
          </a:xfrm>
          <a:prstGeom prst="rect">
            <a:avLst/>
          </a:prstGeom>
          <a:solidFill>
            <a:srgbClr val="F2F2F2"/>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SzPts val="3200"/>
              <a:buFont typeface="Arial"/>
              <a:buNone/>
            </a:pPr>
            <a:r>
              <a:rPr lang="en-GB" sz="3200"/>
              <a:t>Coronal activity Feb 2008  SOHO (uses coronagraph)  –</a:t>
            </a:r>
            <a:r>
              <a:rPr lang="en-GB"/>
              <a:t> </a:t>
            </a:r>
            <a:r>
              <a:rPr lang="en-GB" sz="3200"/>
              <a:t>space.com</a:t>
            </a:r>
            <a:endParaRPr/>
          </a:p>
        </p:txBody>
      </p:sp>
      <p:pic>
        <p:nvPicPr>
          <p:cNvPr id="465" name="Google Shape;465;p30" descr="ch10_anim_coronalactivity"/>
          <p:cNvPicPr preferRelativeResize="0">
            <a:picLocks noGrp="1"/>
          </p:cNvPicPr>
          <p:nvPr>
            <p:ph type="body" idx="1"/>
          </p:nvPr>
        </p:nvPicPr>
        <p:blipFill rotWithShape="1">
          <a:blip r:embed="rId3">
            <a:alphaModFix/>
          </a:blip>
          <a:srcRect/>
          <a:stretch/>
        </p:blipFill>
        <p:spPr>
          <a:xfrm>
            <a:off x="3352800" y="457200"/>
            <a:ext cx="5791200" cy="5791200"/>
          </a:xfrm>
          <a:prstGeom prst="rect">
            <a:avLst/>
          </a:prstGeom>
          <a:noFill/>
          <a:ln>
            <a:noFill/>
          </a:ln>
        </p:spPr>
      </p:pic>
      <p:sp>
        <p:nvSpPr>
          <p:cNvPr id="466" name="Google Shape;466;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31"/>
          <p:cNvSpPr txBox="1">
            <a:spLocks noGrp="1"/>
          </p:cNvSpPr>
          <p:nvPr>
            <p:ph type="title"/>
          </p:nvPr>
        </p:nvSpPr>
        <p:spPr>
          <a:xfrm>
            <a:off x="381000" y="0"/>
            <a:ext cx="4572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pic>
        <p:nvPicPr>
          <p:cNvPr id="474" name="Google Shape;474;p31"/>
          <p:cNvPicPr preferRelativeResize="0"/>
          <p:nvPr/>
        </p:nvPicPr>
        <p:blipFill rotWithShape="1">
          <a:blip r:embed="rId3">
            <a:alphaModFix/>
          </a:blip>
          <a:srcRect/>
          <a:stretch/>
        </p:blipFill>
        <p:spPr>
          <a:xfrm>
            <a:off x="2973388" y="381000"/>
            <a:ext cx="6170612" cy="6286500"/>
          </a:xfrm>
          <a:prstGeom prst="rect">
            <a:avLst/>
          </a:prstGeom>
          <a:noFill/>
          <a:ln>
            <a:noFill/>
          </a:ln>
        </p:spPr>
      </p:pic>
      <p:sp>
        <p:nvSpPr>
          <p:cNvPr id="475" name="Google Shape;475;p31"/>
          <p:cNvSpPr txBox="1"/>
          <p:nvPr/>
        </p:nvSpPr>
        <p:spPr>
          <a:xfrm>
            <a:off x="3352800" y="457200"/>
            <a:ext cx="5537200" cy="1247775"/>
          </a:xfrm>
          <a:prstGeom prst="rect">
            <a:avLst/>
          </a:prstGeom>
          <a:noFill/>
          <a:ln>
            <a:noFill/>
          </a:ln>
        </p:spPr>
        <p:txBody>
          <a:bodyPr spcFirstLastPara="1" wrap="square" lIns="90000" tIns="45000" rIns="90000" bIns="45000" anchor="t" anchorCtr="0">
            <a:spAutoFit/>
          </a:bodyPr>
          <a:lstStyle/>
          <a:p>
            <a:pPr marL="0" marR="0" lvl="0" indent="0" algn="l" rtl="0">
              <a:lnSpc>
                <a:spcPct val="119000"/>
              </a:lnSpc>
              <a:spcBef>
                <a:spcPts val="0"/>
              </a:spcBef>
              <a:spcAft>
                <a:spcPts val="0"/>
              </a:spcAft>
              <a:buClr>
                <a:srgbClr val="FFFFFF"/>
              </a:buClr>
              <a:buSzPts val="3200"/>
              <a:buFont typeface="Arial"/>
              <a:buNone/>
            </a:pPr>
            <a:r>
              <a:rPr lang="en-GB" sz="3200" b="1">
                <a:solidFill>
                  <a:srgbClr val="FFFFFF"/>
                </a:solidFill>
                <a:latin typeface="Arial"/>
                <a:ea typeface="Arial"/>
                <a:cs typeface="Arial"/>
                <a:sym typeface="Arial"/>
              </a:rPr>
              <a:t>Twisted Solar Magnetic Field</a:t>
            </a:r>
            <a:endParaRPr/>
          </a:p>
        </p:txBody>
      </p:sp>
      <p:sp>
        <p:nvSpPr>
          <p:cNvPr id="476" name="Google Shape;476;p31"/>
          <p:cNvSpPr/>
          <p:nvPr/>
        </p:nvSpPr>
        <p:spPr>
          <a:xfrm>
            <a:off x="0" y="7938"/>
            <a:ext cx="2590800" cy="5453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rgbClr val="000000"/>
                </a:solidFill>
                <a:latin typeface="Arial"/>
                <a:ea typeface="Arial"/>
                <a:cs typeface="Arial"/>
                <a:sym typeface="Arial"/>
              </a:rPr>
              <a:t>Corona </a:t>
            </a:r>
            <a:r>
              <a:rPr lang="en-GB" sz="2400" b="1" i="1" dirty="0">
                <a:solidFill>
                  <a:srgbClr val="333399"/>
                </a:solidFill>
                <a:latin typeface="Arial"/>
                <a:ea typeface="Arial"/>
                <a:cs typeface="Arial"/>
                <a:sym typeface="Arial"/>
              </a:rPr>
              <a:t>expands throughout solar system, follows magnetic field lines, </a:t>
            </a:r>
            <a:r>
              <a:rPr lang="en-GB" sz="2400" b="1" i="1" dirty="0">
                <a:solidFill>
                  <a:srgbClr val="333399"/>
                </a:solidFill>
                <a:latin typeface="Arial"/>
                <a:ea typeface="Arial"/>
                <a:cs typeface="Arial"/>
                <a:sym typeface="Wingdings" pitchFamily="2" charset="2"/>
              </a:rPr>
              <a:t></a:t>
            </a:r>
            <a:r>
              <a:rPr lang="en-GB" sz="2400" b="1" i="1" dirty="0">
                <a:solidFill>
                  <a:srgbClr val="333399"/>
                </a:solidFill>
                <a:latin typeface="Arial"/>
                <a:ea typeface="Arial"/>
                <a:cs typeface="Arial"/>
                <a:sym typeface="Arial"/>
              </a:rPr>
              <a:t> twists up due to solar rotation,  becomes </a:t>
            </a:r>
            <a:endParaRPr dirty="0"/>
          </a:p>
          <a:p>
            <a:pPr marL="0" marR="0" lvl="0" indent="0" algn="l" rtl="0">
              <a:lnSpc>
                <a:spcPct val="100000"/>
              </a:lnSpc>
              <a:spcBef>
                <a:spcPts val="1400"/>
              </a:spcBef>
              <a:spcAft>
                <a:spcPts val="0"/>
              </a:spcAft>
              <a:buClr>
                <a:srgbClr val="000000"/>
              </a:buClr>
              <a:buSzPts val="2800"/>
              <a:buFont typeface="Arial"/>
              <a:buNone/>
            </a:pPr>
            <a:r>
              <a:rPr lang="en-GB" sz="2800" b="1" i="1" u="sng" dirty="0">
                <a:solidFill>
                  <a:srgbClr val="006600"/>
                </a:solidFill>
                <a:latin typeface="Arial"/>
                <a:ea typeface="Arial"/>
                <a:cs typeface="Arial"/>
                <a:sym typeface="Arial"/>
              </a:rPr>
              <a:t>solar wind </a:t>
            </a:r>
            <a:endParaRPr dirty="0"/>
          </a:p>
          <a:p>
            <a:pPr marL="0" marR="0" lvl="0" indent="0" algn="l" rtl="0">
              <a:lnSpc>
                <a:spcPct val="169000"/>
              </a:lnSpc>
              <a:spcBef>
                <a:spcPts val="1200"/>
              </a:spcBef>
              <a:spcAft>
                <a:spcPts val="0"/>
              </a:spcAft>
              <a:buClr>
                <a:srgbClr val="000000"/>
              </a:buClr>
              <a:buSzPts val="2400"/>
              <a:buFont typeface="Arial"/>
              <a:buNone/>
            </a:pPr>
            <a:r>
              <a:rPr lang="en-GB" sz="2400" b="1" i="1" u="sng" dirty="0">
                <a:solidFill>
                  <a:srgbClr val="FF0000"/>
                </a:solidFill>
                <a:latin typeface="Arial"/>
                <a:ea typeface="Arial"/>
                <a:cs typeface="Arial"/>
                <a:sym typeface="Arial"/>
              </a:rPr>
              <a:t>MASS LOSS: ~10</a:t>
            </a:r>
            <a:r>
              <a:rPr lang="en-GB" sz="2400" b="1" i="1" u="sng" baseline="30000" dirty="0">
                <a:solidFill>
                  <a:srgbClr val="FF0000"/>
                </a:solidFill>
                <a:latin typeface="Arial"/>
                <a:ea typeface="Arial"/>
                <a:cs typeface="Arial"/>
                <a:sym typeface="Arial"/>
              </a:rPr>
              <a:t>-14</a:t>
            </a:r>
            <a:r>
              <a:rPr lang="en-GB" sz="2400" b="1" i="1" u="sng" dirty="0">
                <a:solidFill>
                  <a:srgbClr val="FF0000"/>
                </a:solidFill>
                <a:latin typeface="Arial"/>
                <a:ea typeface="Arial"/>
                <a:cs typeface="Arial"/>
                <a:sym typeface="Arial"/>
              </a:rPr>
              <a:t> </a:t>
            </a:r>
            <a:r>
              <a:rPr lang="en-GB" sz="2400" b="1" i="1" dirty="0" err="1">
                <a:solidFill>
                  <a:srgbClr val="FF0000"/>
                </a:solidFill>
                <a:latin typeface="Arial"/>
                <a:ea typeface="Arial"/>
                <a:cs typeface="Arial"/>
                <a:sym typeface="Arial"/>
              </a:rPr>
              <a:t>Msun</a:t>
            </a:r>
            <a:r>
              <a:rPr lang="en-GB" sz="2400" b="1" i="1" dirty="0">
                <a:solidFill>
                  <a:srgbClr val="FF0000"/>
                </a:solidFill>
                <a:latin typeface="Arial"/>
                <a:ea typeface="Arial"/>
                <a:cs typeface="Arial"/>
                <a:sym typeface="Arial"/>
              </a:rPr>
              <a:t>/</a:t>
            </a:r>
            <a:r>
              <a:rPr lang="en-GB" sz="2400" b="1" i="1" dirty="0" err="1">
                <a:solidFill>
                  <a:srgbClr val="FF0000"/>
                </a:solidFill>
                <a:latin typeface="Arial"/>
                <a:ea typeface="Arial"/>
                <a:cs typeface="Arial"/>
                <a:sym typeface="Arial"/>
              </a:rPr>
              <a:t>yr</a:t>
            </a:r>
            <a:endParaRPr sz="2400" b="1" i="1" dirty="0">
              <a:solidFill>
                <a:srgbClr val="FF0000"/>
              </a:solidFill>
              <a:latin typeface="Arial"/>
              <a:ea typeface="Arial"/>
              <a:cs typeface="Arial"/>
              <a:sym typeface="Arial"/>
            </a:endParaRPr>
          </a:p>
        </p:txBody>
      </p:sp>
      <p:sp>
        <p:nvSpPr>
          <p:cNvPr id="477" name="Google Shape;477;p31"/>
          <p:cNvSpPr txBox="1"/>
          <p:nvPr/>
        </p:nvSpPr>
        <p:spPr>
          <a:xfrm>
            <a:off x="2884500" y="7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57200" y="20955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Solar Weather</a:t>
            </a:r>
            <a:endParaRPr/>
          </a:p>
        </p:txBody>
      </p:sp>
      <p:sp>
        <p:nvSpPr>
          <p:cNvPr id="485" name="Google Shape;485;p32"/>
          <p:cNvSpPr txBox="1">
            <a:spLocks noGrp="1"/>
          </p:cNvSpPr>
          <p:nvPr>
            <p:ph type="body" idx="1"/>
          </p:nvPr>
        </p:nvSpPr>
        <p:spPr>
          <a:xfrm>
            <a:off x="26988" y="1006475"/>
            <a:ext cx="7212012" cy="553446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b="1" u="sng" dirty="0">
                <a:solidFill>
                  <a:srgbClr val="800000"/>
                </a:solidFill>
              </a:rPr>
              <a:t>Flares</a:t>
            </a:r>
            <a:r>
              <a:rPr lang="en-GB" sz="2800" dirty="0"/>
              <a:t>: giant/bright eruptions of radiation, arising in `active regions' (sunspots etc. – anything caused by magnetic disturbances) – make auroras</a:t>
            </a:r>
            <a:endParaRPr dirty="0"/>
          </a:p>
          <a:p>
            <a:pPr marL="738188" lvl="1" indent="-280988" algn="l" rtl="0">
              <a:lnSpc>
                <a:spcPct val="100000"/>
              </a:lnSpc>
              <a:spcBef>
                <a:spcPts val="700"/>
              </a:spcBef>
              <a:spcAft>
                <a:spcPts val="0"/>
              </a:spcAft>
              <a:buSzPts val="2800"/>
              <a:buChar char="–"/>
            </a:pPr>
            <a:r>
              <a:rPr lang="en-GB" dirty="0">
                <a:solidFill>
                  <a:srgbClr val="FF0000"/>
                </a:solidFill>
              </a:rPr>
              <a:t>Can knock out power/satellites (Quebec Blackout 1989); cause big aurorae; dangerous to astronauts</a:t>
            </a:r>
            <a:endParaRPr dirty="0"/>
          </a:p>
          <a:p>
            <a:pPr marL="738188" lvl="1" indent="-280988" algn="l" rtl="0">
              <a:lnSpc>
                <a:spcPct val="100000"/>
              </a:lnSpc>
              <a:spcBef>
                <a:spcPts val="700"/>
              </a:spcBef>
              <a:spcAft>
                <a:spcPts val="0"/>
              </a:spcAft>
              <a:buSzPts val="2800"/>
              <a:buChar char="–"/>
            </a:pPr>
            <a:r>
              <a:rPr lang="en-GB" dirty="0"/>
              <a:t>Cause unknown! (</a:t>
            </a:r>
            <a:r>
              <a:rPr lang="en-GB" dirty="0" err="1"/>
              <a:t>Hinode</a:t>
            </a:r>
            <a:r>
              <a:rPr lang="en-GB" dirty="0"/>
              <a:t> satellite            to study them)</a:t>
            </a:r>
            <a:endParaRPr dirty="0"/>
          </a:p>
          <a:p>
            <a:pPr marL="738188" lvl="1" indent="-280988" algn="l" rtl="0">
              <a:lnSpc>
                <a:spcPct val="100000"/>
              </a:lnSpc>
              <a:spcBef>
                <a:spcPts val="700"/>
              </a:spcBef>
              <a:spcAft>
                <a:spcPts val="0"/>
              </a:spcAft>
              <a:buSzPts val="2800"/>
              <a:buChar char="–"/>
            </a:pPr>
            <a:r>
              <a:rPr lang="en-GB" dirty="0">
                <a:solidFill>
                  <a:srgbClr val="008000"/>
                </a:solidFill>
              </a:rPr>
              <a:t>Probably related to </a:t>
            </a:r>
            <a:r>
              <a:rPr lang="en-GB" i="1" dirty="0">
                <a:solidFill>
                  <a:srgbClr val="008000"/>
                </a:solidFill>
              </a:rPr>
              <a:t>magnetic reconnection</a:t>
            </a:r>
            <a:r>
              <a:rPr lang="en-GB" dirty="0">
                <a:solidFill>
                  <a:srgbClr val="008000"/>
                </a:solidFill>
              </a:rPr>
              <a:t>: twisted mag field lines `snap’ and come together again</a:t>
            </a:r>
            <a:endParaRPr dirty="0">
              <a:solidFill>
                <a:srgbClr val="008000"/>
              </a:solidFill>
            </a:endParaRPr>
          </a:p>
        </p:txBody>
      </p:sp>
      <p:pic>
        <p:nvPicPr>
          <p:cNvPr id="486" name="Google Shape;486;p32"/>
          <p:cNvPicPr preferRelativeResize="0"/>
          <p:nvPr/>
        </p:nvPicPr>
        <p:blipFill rotWithShape="1">
          <a:blip r:embed="rId3">
            <a:alphaModFix/>
          </a:blip>
          <a:srcRect/>
          <a:stretch/>
        </p:blipFill>
        <p:spPr>
          <a:xfrm rot="10800000">
            <a:off x="7239000" y="1027113"/>
            <a:ext cx="1855788" cy="1855787"/>
          </a:xfrm>
          <a:prstGeom prst="rect">
            <a:avLst/>
          </a:prstGeom>
          <a:noFill/>
          <a:ln>
            <a:noFill/>
          </a:ln>
        </p:spPr>
      </p:pic>
      <p:pic>
        <p:nvPicPr>
          <p:cNvPr id="487" name="Google Shape;487;p32"/>
          <p:cNvPicPr preferRelativeResize="0"/>
          <p:nvPr/>
        </p:nvPicPr>
        <p:blipFill rotWithShape="1">
          <a:blip r:embed="rId4">
            <a:alphaModFix/>
          </a:blip>
          <a:srcRect/>
          <a:stretch/>
        </p:blipFill>
        <p:spPr>
          <a:xfrm rot="10800000">
            <a:off x="6324600" y="3773488"/>
            <a:ext cx="2687638" cy="1838325"/>
          </a:xfrm>
          <a:prstGeom prst="rect">
            <a:avLst/>
          </a:prstGeom>
          <a:noFill/>
          <a:ln>
            <a:noFill/>
          </a:ln>
        </p:spPr>
      </p:pic>
      <p:sp>
        <p:nvSpPr>
          <p:cNvPr id="488" name="Google Shape;488;p32"/>
          <p:cNvSpPr txBox="1"/>
          <p:nvPr/>
        </p:nvSpPr>
        <p:spPr>
          <a:xfrm>
            <a:off x="6830219" y="3820709"/>
            <a:ext cx="1676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8FEA90"/>
                </a:solidFill>
                <a:latin typeface="Arial"/>
                <a:ea typeface="Arial"/>
                <a:cs typeface="Arial"/>
                <a:sym typeface="Arial"/>
              </a:rPr>
              <a:t>Aurora</a:t>
            </a:r>
            <a:endParaRPr/>
          </a:p>
        </p:txBody>
      </p:sp>
      <p:cxnSp>
        <p:nvCxnSpPr>
          <p:cNvPr id="489" name="Google Shape;489;p32"/>
          <p:cNvCxnSpPr/>
          <p:nvPr/>
        </p:nvCxnSpPr>
        <p:spPr>
          <a:xfrm>
            <a:off x="6324600" y="2047345"/>
            <a:ext cx="1077119" cy="0"/>
          </a:xfrm>
          <a:prstGeom prst="straightConnector1">
            <a:avLst/>
          </a:prstGeom>
          <a:solidFill>
            <a:srgbClr val="00B8FF"/>
          </a:solidFill>
          <a:ln w="57150" cap="flat" cmpd="sng">
            <a:solidFill>
              <a:srgbClr val="00B0F0"/>
            </a:solidFill>
            <a:prstDash val="solid"/>
            <a:round/>
            <a:headEnd type="none" w="sm" len="sm"/>
            <a:tailEnd type="triangle" w="med" len="med"/>
          </a:ln>
        </p:spPr>
      </p:cxnSp>
      <p:sp>
        <p:nvSpPr>
          <p:cNvPr id="490" name="Google Shape;49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BB834084-99B3-064D-A9DC-CEF5E44C02D2}"/>
              </a:ext>
            </a:extLst>
          </p:cNvPr>
          <p:cNvSpPr txBox="1"/>
          <p:nvPr/>
        </p:nvSpPr>
        <p:spPr>
          <a:xfrm>
            <a:off x="6656054" y="3008289"/>
            <a:ext cx="2356184" cy="646331"/>
          </a:xfrm>
          <a:prstGeom prst="rect">
            <a:avLst/>
          </a:prstGeom>
          <a:solidFill>
            <a:srgbClr val="FFC000"/>
          </a:solidFill>
        </p:spPr>
        <p:txBody>
          <a:bodyPr wrap="square" rtlCol="0">
            <a:spAutoFit/>
          </a:bodyPr>
          <a:lstStyle/>
          <a:p>
            <a:r>
              <a:rPr lang="en-US" sz="1800" b="1" dirty="0"/>
              <a:t>2.4’ </a:t>
            </a:r>
            <a:r>
              <a:rPr lang="en-US" sz="1800" b="1" dirty="0">
                <a:solidFill>
                  <a:srgbClr val="0070C0"/>
                </a:solidFill>
                <a:hlinkClick r:id="rId5">
                  <a:extLst>
                    <a:ext uri="{A12FA001-AC4F-418D-AE19-62706E023703}">
                      <ahyp:hlinkClr xmlns:ahyp="http://schemas.microsoft.com/office/drawing/2018/hyperlinkcolor" val="tx"/>
                    </a:ext>
                  </a:extLst>
                </a:hlinkClick>
              </a:rPr>
              <a:t>VIDEO</a:t>
            </a:r>
            <a:r>
              <a:rPr lang="en-US" sz="1800" b="1" dirty="0"/>
              <a:t> – 1989 event, CBC</a:t>
            </a:r>
          </a:p>
        </p:txBody>
      </p:sp>
      <p:sp>
        <p:nvSpPr>
          <p:cNvPr id="3" name="TextBox 2">
            <a:extLst>
              <a:ext uri="{FF2B5EF4-FFF2-40B4-BE49-F238E27FC236}">
                <a16:creationId xmlns:a16="http://schemas.microsoft.com/office/drawing/2014/main" id="{CFD4B864-48C2-654F-BAFD-923CF73009E5}"/>
              </a:ext>
            </a:extLst>
          </p:cNvPr>
          <p:cNvSpPr txBox="1"/>
          <p:nvPr/>
        </p:nvSpPr>
        <p:spPr>
          <a:xfrm>
            <a:off x="6745448" y="5707147"/>
            <a:ext cx="2177395" cy="1077218"/>
          </a:xfrm>
          <a:prstGeom prst="rect">
            <a:avLst/>
          </a:prstGeom>
          <a:solidFill>
            <a:srgbClr val="FFFF00"/>
          </a:solidFill>
        </p:spPr>
        <p:txBody>
          <a:bodyPr wrap="square" rtlCol="0">
            <a:spAutoFit/>
          </a:bodyPr>
          <a:lstStyle/>
          <a:p>
            <a:r>
              <a:rPr lang="en-US" sz="1600" b="1" dirty="0"/>
              <a:t>FYI: 2012 </a:t>
            </a:r>
            <a:r>
              <a:rPr lang="en-US" sz="1600" b="1" dirty="0">
                <a:solidFill>
                  <a:srgbClr val="0070C0"/>
                </a:solidFill>
                <a:hlinkClick r:id="rId6">
                  <a:extLst>
                    <a:ext uri="{A12FA001-AC4F-418D-AE19-62706E023703}">
                      <ahyp:hlinkClr xmlns:ahyp="http://schemas.microsoft.com/office/drawing/2018/hyperlinkcolor" val="tx"/>
                    </a:ext>
                  </a:extLst>
                </a:hlinkClick>
              </a:rPr>
              <a:t>IEEE</a:t>
            </a:r>
            <a:r>
              <a:rPr lang="en-US" sz="1600" b="1" dirty="0"/>
              <a:t> article</a:t>
            </a:r>
          </a:p>
          <a:p>
            <a:r>
              <a:rPr lang="en-US" sz="1600" b="1" dirty="0"/>
              <a:t>7.5’ </a:t>
            </a:r>
            <a:r>
              <a:rPr lang="en-US" sz="1600" b="1" dirty="0">
                <a:solidFill>
                  <a:srgbClr val="0070C0"/>
                </a:solidFill>
                <a:hlinkClick r:id="rId7">
                  <a:extLst>
                    <a:ext uri="{A12FA001-AC4F-418D-AE19-62706E023703}">
                      <ahyp:hlinkClr xmlns:ahyp="http://schemas.microsoft.com/office/drawing/2018/hyperlinkcolor" val="tx"/>
                    </a:ext>
                  </a:extLst>
                </a:hlinkClick>
              </a:rPr>
              <a:t>VIDEO</a:t>
            </a:r>
            <a:r>
              <a:rPr lang="en-US" sz="1600" b="1" dirty="0"/>
              <a:t> , IEEE Spectrum </a:t>
            </a:r>
            <a:endParaRPr lang="en-US" sz="1600" b="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a:spLocks noGrp="1"/>
          </p:cNvSpPr>
          <p:nvPr>
            <p:ph type="title"/>
          </p:nvPr>
        </p:nvSpPr>
        <p:spPr>
          <a:xfrm>
            <a:off x="304800" y="14288"/>
            <a:ext cx="8377238" cy="114458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a:t>Coronal Mass Ejections (CMEs)</a:t>
            </a:r>
            <a:endParaRPr/>
          </a:p>
        </p:txBody>
      </p:sp>
      <p:sp>
        <p:nvSpPr>
          <p:cNvPr id="496" name="Google Shape;496;p33"/>
          <p:cNvSpPr txBox="1">
            <a:spLocks noGrp="1"/>
          </p:cNvSpPr>
          <p:nvPr>
            <p:ph type="body" idx="1"/>
          </p:nvPr>
        </p:nvSpPr>
        <p:spPr>
          <a:xfrm>
            <a:off x="0" y="1600200"/>
            <a:ext cx="2971800" cy="4191000"/>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100000"/>
              </a:lnSpc>
              <a:spcBef>
                <a:spcPts val="0"/>
              </a:spcBef>
              <a:spcAft>
                <a:spcPts val="0"/>
              </a:spcAft>
              <a:buSzPts val="2800"/>
              <a:buFont typeface="Times New Roman"/>
              <a:buChar char="•"/>
            </a:pPr>
            <a:r>
              <a:rPr lang="en-GB" sz="2800">
                <a:latin typeface="Times New Roman"/>
                <a:ea typeface="Times New Roman"/>
                <a:cs typeface="Times New Roman"/>
                <a:sym typeface="Times New Roman"/>
              </a:rPr>
              <a:t>Giant ejections of material, maybe related to flares, caused by magnetic disturbances, hits Earth’s magnetosphere, causes aurorae</a:t>
            </a:r>
            <a:endParaRPr/>
          </a:p>
        </p:txBody>
      </p:sp>
      <p:sp>
        <p:nvSpPr>
          <p:cNvPr id="498" name="Google Shape;49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4" name="ch10_anim_cme_makesaurora">
            <a:hlinkClick r:id="" action="ppaction://media"/>
            <a:extLst>
              <a:ext uri="{FF2B5EF4-FFF2-40B4-BE49-F238E27FC236}">
                <a16:creationId xmlns:a16="http://schemas.microsoft.com/office/drawing/2014/main" id="{DF799C0B-1F5E-4C9A-5A49-6F1E038FF34B}"/>
              </a:ext>
            </a:extLst>
          </p:cNvPr>
          <p:cNvPicPr>
            <a:picLocks noGrp="1" noChangeAspect="1"/>
          </p:cNvPicPr>
          <p:nvPr>
            <p:ph type="media" idx="2"/>
            <a:videoFile r:link="rId2"/>
            <p:extLst>
              <p:ext uri="{DAA4B4D4-6D71-4841-9C94-3DE7FCFB9230}">
                <p14:media xmlns:p14="http://schemas.microsoft.com/office/powerpoint/2010/main" r:embed="rId1"/>
              </p:ext>
            </p:extLst>
          </p:nvPr>
        </p:nvPicPr>
        <p:blipFill>
          <a:blip r:embed="rId5"/>
          <a:stretch>
            <a:fillRect/>
          </a:stretch>
        </p:blipFill>
        <p:spPr>
          <a:xfrm>
            <a:off x="2971800" y="1354454"/>
            <a:ext cx="5950063" cy="432625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4"/>
          <p:cNvSpPr txBox="1">
            <a:spLocks noGrp="1"/>
          </p:cNvSpPr>
          <p:nvPr>
            <p:ph type="title"/>
          </p:nvPr>
        </p:nvSpPr>
        <p:spPr>
          <a:xfrm>
            <a:off x="0" y="228600"/>
            <a:ext cx="91440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solidFill>
                  <a:schemeClr val="dk1"/>
                </a:solidFill>
              </a:rPr>
              <a:t>5.2d Filaments &amp; Prominences</a:t>
            </a:r>
            <a:endParaRPr/>
          </a:p>
        </p:txBody>
      </p:sp>
      <p:sp>
        <p:nvSpPr>
          <p:cNvPr id="506" name="Google Shape;506;p34"/>
          <p:cNvSpPr txBox="1">
            <a:spLocks noGrp="1"/>
          </p:cNvSpPr>
          <p:nvPr>
            <p:ph type="body" idx="1"/>
          </p:nvPr>
        </p:nvSpPr>
        <p:spPr>
          <a:xfrm>
            <a:off x="152400" y="1219200"/>
            <a:ext cx="7239000" cy="4876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3200"/>
              <a:buChar char="•"/>
            </a:pPr>
            <a:r>
              <a:rPr lang="en-GB"/>
              <a:t>Elongated thread of COOL gas in chromosphere, see in Hα at λ=6563Ǻ (Angstroms):</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disk: DARK Filaments</a:t>
            </a:r>
            <a:r>
              <a:rPr lang="en-GB"/>
              <a:t> 10</a:t>
            </a:r>
            <a:r>
              <a:rPr lang="en-GB" b="1" baseline="30000"/>
              <a:t>5</a:t>
            </a:r>
            <a:r>
              <a:rPr lang="en-GB"/>
              <a:t> km across (7% of Sun’s diameter) </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limb (edge): BRIGHT Prominences:</a:t>
            </a:r>
            <a:r>
              <a:rPr lang="en-GB"/>
              <a:t> Ejected loops of chromospheric material – glow at Hα wavelength</a:t>
            </a:r>
            <a:endParaRPr/>
          </a:p>
          <a:p>
            <a:pPr marL="738188" lvl="1" indent="-280988" algn="l" rtl="0">
              <a:lnSpc>
                <a:spcPct val="100000"/>
              </a:lnSpc>
              <a:spcBef>
                <a:spcPts val="700"/>
              </a:spcBef>
              <a:spcAft>
                <a:spcPts val="0"/>
              </a:spcAft>
              <a:buClr>
                <a:srgbClr val="FF0000"/>
              </a:buClr>
              <a:buSzPts val="2800"/>
              <a:buChar char="–"/>
            </a:pPr>
            <a:r>
              <a:rPr lang="en-GB" i="1">
                <a:solidFill>
                  <a:srgbClr val="0000CC"/>
                </a:solidFill>
              </a:rPr>
              <a:t>Held in place by magnetic fields </a:t>
            </a:r>
            <a:endParaRPr/>
          </a:p>
        </p:txBody>
      </p:sp>
      <p:pic>
        <p:nvPicPr>
          <p:cNvPr id="507" name="Google Shape;507;p34"/>
          <p:cNvPicPr preferRelativeResize="0"/>
          <p:nvPr/>
        </p:nvPicPr>
        <p:blipFill rotWithShape="1">
          <a:blip r:embed="rId3">
            <a:alphaModFix/>
          </a:blip>
          <a:srcRect/>
          <a:stretch/>
        </p:blipFill>
        <p:spPr>
          <a:xfrm rot="5400000">
            <a:off x="6769894" y="1435894"/>
            <a:ext cx="2538412" cy="1905000"/>
          </a:xfrm>
          <a:prstGeom prst="rect">
            <a:avLst/>
          </a:prstGeom>
          <a:noFill/>
          <a:ln>
            <a:noFill/>
          </a:ln>
        </p:spPr>
      </p:pic>
      <p:sp>
        <p:nvSpPr>
          <p:cNvPr id="508" name="Google Shape;508;p3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pic>
        <p:nvPicPr>
          <p:cNvPr id="515" name="Google Shape;515;p35"/>
          <p:cNvPicPr preferRelativeResize="0">
            <a:picLocks noGrp="1"/>
          </p:cNvPicPr>
          <p:nvPr>
            <p:ph type="body" idx="2"/>
          </p:nvPr>
        </p:nvPicPr>
        <p:blipFill rotWithShape="1">
          <a:blip r:embed="rId3">
            <a:alphaModFix/>
          </a:blip>
          <a:srcRect/>
          <a:stretch/>
        </p:blipFill>
        <p:spPr>
          <a:xfrm>
            <a:off x="4800600" y="152400"/>
            <a:ext cx="3468688" cy="3543300"/>
          </a:xfrm>
          <a:prstGeom prst="rect">
            <a:avLst/>
          </a:prstGeom>
          <a:noFill/>
          <a:ln>
            <a:noFill/>
          </a:ln>
        </p:spPr>
      </p:pic>
      <p:pic>
        <p:nvPicPr>
          <p:cNvPr id="516" name="Google Shape;516;p35"/>
          <p:cNvPicPr preferRelativeResize="0"/>
          <p:nvPr/>
        </p:nvPicPr>
        <p:blipFill rotWithShape="1">
          <a:blip r:embed="rId4">
            <a:alphaModFix/>
          </a:blip>
          <a:srcRect/>
          <a:stretch/>
        </p:blipFill>
        <p:spPr>
          <a:xfrm>
            <a:off x="260350" y="133350"/>
            <a:ext cx="3435350" cy="3581400"/>
          </a:xfrm>
          <a:prstGeom prst="rect">
            <a:avLst/>
          </a:prstGeom>
          <a:noFill/>
          <a:ln>
            <a:noFill/>
          </a:ln>
        </p:spPr>
      </p:pic>
      <p:sp>
        <p:nvSpPr>
          <p:cNvPr id="517" name="Google Shape;517;p35"/>
          <p:cNvSpPr txBox="1">
            <a:spLocks noGrp="1"/>
          </p:cNvSpPr>
          <p:nvPr>
            <p:ph type="title"/>
          </p:nvPr>
        </p:nvSpPr>
        <p:spPr>
          <a:xfrm>
            <a:off x="85725" y="152400"/>
            <a:ext cx="3810000" cy="796925"/>
          </a:xfrm>
          <a:prstGeom prst="rect">
            <a:avLst/>
          </a:prstGeom>
          <a:no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rgbClr val="FFFFFF"/>
                </a:solidFill>
              </a:rPr>
              <a:t>Filaments</a:t>
            </a:r>
            <a:endParaRPr/>
          </a:p>
        </p:txBody>
      </p:sp>
      <p:pic>
        <p:nvPicPr>
          <p:cNvPr id="518" name="Google Shape;518;p35" descr="/Users/williger/Teach/Pa107_2011sp/ch10_anim_filamenteruption.mpeg"/>
          <p:cNvPicPr preferRelativeResize="0">
            <a:picLocks noGrp="1"/>
          </p:cNvPicPr>
          <p:nvPr>
            <p:ph type="body" idx="1"/>
          </p:nvPr>
        </p:nvPicPr>
        <p:blipFill rotWithShape="1">
          <a:blip r:embed="rId5">
            <a:alphaModFix/>
          </a:blip>
          <a:srcRect/>
          <a:stretch/>
        </p:blipFill>
        <p:spPr>
          <a:xfrm>
            <a:off x="2474913" y="4124325"/>
            <a:ext cx="0" cy="0"/>
          </a:xfrm>
          <a:prstGeom prst="rect">
            <a:avLst/>
          </a:prstGeom>
          <a:noFill/>
          <a:ln>
            <a:noFill/>
          </a:ln>
        </p:spPr>
      </p:pic>
      <p:sp>
        <p:nvSpPr>
          <p:cNvPr id="519" name="Google Shape;519;p35"/>
          <p:cNvSpPr/>
          <p:nvPr/>
        </p:nvSpPr>
        <p:spPr>
          <a:xfrm>
            <a:off x="6650038" y="3124200"/>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FFFF00"/>
              </a:solidFill>
              <a:latin typeface="Arial"/>
              <a:ea typeface="Arial"/>
              <a:cs typeface="Arial"/>
              <a:sym typeface="Arial"/>
            </a:endParaRPr>
          </a:p>
        </p:txBody>
      </p:sp>
      <p:cxnSp>
        <p:nvCxnSpPr>
          <p:cNvPr id="520" name="Google Shape;520;p35"/>
          <p:cNvCxnSpPr/>
          <p:nvPr/>
        </p:nvCxnSpPr>
        <p:spPr>
          <a:xfrm flipH="1">
            <a:off x="1304925" y="885825"/>
            <a:ext cx="533400" cy="381000"/>
          </a:xfrm>
          <a:prstGeom prst="straightConnector1">
            <a:avLst/>
          </a:prstGeom>
          <a:noFill/>
          <a:ln w="9525" cap="flat" cmpd="sng">
            <a:solidFill>
              <a:srgbClr val="FFFFFF"/>
            </a:solidFill>
            <a:prstDash val="solid"/>
            <a:round/>
            <a:headEnd type="none" w="med" len="med"/>
            <a:tailEnd type="triangle" w="med" len="med"/>
          </a:ln>
        </p:spPr>
      </p:cxnSp>
      <p:cxnSp>
        <p:nvCxnSpPr>
          <p:cNvPr id="521" name="Google Shape;521;p35"/>
          <p:cNvCxnSpPr/>
          <p:nvPr/>
        </p:nvCxnSpPr>
        <p:spPr>
          <a:xfrm>
            <a:off x="2166938" y="852488"/>
            <a:ext cx="1109662" cy="900112"/>
          </a:xfrm>
          <a:prstGeom prst="straightConnector1">
            <a:avLst/>
          </a:prstGeom>
          <a:noFill/>
          <a:ln w="9525" cap="flat" cmpd="sng">
            <a:solidFill>
              <a:srgbClr val="FFFFFF"/>
            </a:solidFill>
            <a:prstDash val="solid"/>
            <a:round/>
            <a:headEnd type="none" w="med" len="med"/>
            <a:tailEnd type="triangle" w="med" len="med"/>
          </a:ln>
        </p:spPr>
      </p:cxnSp>
      <p:sp>
        <p:nvSpPr>
          <p:cNvPr id="522" name="Google Shape;522;p35"/>
          <p:cNvSpPr/>
          <p:nvPr/>
        </p:nvSpPr>
        <p:spPr>
          <a:xfrm>
            <a:off x="5000625" y="-58738"/>
            <a:ext cx="3027363" cy="90011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r>
              <a:rPr lang="en-GB" sz="3600" b="1">
                <a:solidFill>
                  <a:srgbClr val="FFFFFF"/>
                </a:solidFill>
                <a:latin typeface="Arial"/>
                <a:ea typeface="Arial"/>
                <a:cs typeface="Arial"/>
                <a:sym typeface="Arial"/>
              </a:rPr>
              <a:t>Prominence</a:t>
            </a:r>
            <a:endParaRPr sz="3600" b="1">
              <a:solidFill>
                <a:srgbClr val="FFFFFF"/>
              </a:solidFill>
              <a:latin typeface="Arial"/>
              <a:ea typeface="Arial"/>
              <a:cs typeface="Arial"/>
              <a:sym typeface="Arial"/>
            </a:endParaRPr>
          </a:p>
        </p:txBody>
      </p:sp>
      <p:cxnSp>
        <p:nvCxnSpPr>
          <p:cNvPr id="523" name="Google Shape;523;p35"/>
          <p:cNvCxnSpPr/>
          <p:nvPr/>
        </p:nvCxnSpPr>
        <p:spPr>
          <a:xfrm>
            <a:off x="6248400" y="1104900"/>
            <a:ext cx="1371600" cy="685800"/>
          </a:xfrm>
          <a:prstGeom prst="straightConnector1">
            <a:avLst/>
          </a:prstGeom>
          <a:noFill/>
          <a:ln w="38100" cap="flat" cmpd="sng">
            <a:solidFill>
              <a:schemeClr val="lt1"/>
            </a:solidFill>
            <a:prstDash val="solid"/>
            <a:round/>
            <a:headEnd type="none" w="med" len="med"/>
            <a:tailEnd type="triangle" w="med" len="med"/>
          </a:ln>
        </p:spPr>
      </p:cxnSp>
      <p:pic>
        <p:nvPicPr>
          <p:cNvPr id="524" name="Google Shape;524;p35"/>
          <p:cNvPicPr preferRelativeResize="0"/>
          <p:nvPr/>
        </p:nvPicPr>
        <p:blipFill rotWithShape="1">
          <a:blip r:embed="rId6">
            <a:alphaModFix/>
          </a:blip>
          <a:srcRect/>
          <a:stretch/>
        </p:blipFill>
        <p:spPr>
          <a:xfrm>
            <a:off x="2822575" y="3733800"/>
            <a:ext cx="3124200" cy="3124200"/>
          </a:xfrm>
          <a:prstGeom prst="rect">
            <a:avLst/>
          </a:prstGeom>
          <a:noFill/>
          <a:ln>
            <a:noFill/>
          </a:ln>
        </p:spPr>
      </p:pic>
      <p:sp>
        <p:nvSpPr>
          <p:cNvPr id="525" name="Google Shape;525;p35"/>
          <p:cNvSpPr txBox="1"/>
          <p:nvPr/>
        </p:nvSpPr>
        <p:spPr>
          <a:xfrm>
            <a:off x="352425" y="3921125"/>
            <a:ext cx="2438400" cy="2370138"/>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Arial"/>
                <a:ea typeface="Arial"/>
                <a:cs typeface="Arial"/>
                <a:sym typeface="Arial"/>
              </a:rPr>
              <a:t>Polar crown filament</a:t>
            </a:r>
            <a:r>
              <a:rPr lang="en-GB" sz="2000" b="1">
                <a:solidFill>
                  <a:srgbClr val="7030A0"/>
                </a:solidFill>
                <a:latin typeface="Arial"/>
                <a:ea typeface="Arial"/>
                <a:cs typeface="Arial"/>
                <a:sym typeface="Arial"/>
              </a:rPr>
              <a:t>, shows connection to prominence, Solar Dynamics Observatory 2013 Mar 31 – Apr 1</a:t>
            </a:r>
            <a:endParaRPr/>
          </a:p>
        </p:txBody>
      </p:sp>
      <p:cxnSp>
        <p:nvCxnSpPr>
          <p:cNvPr id="526" name="Google Shape;526;p35"/>
          <p:cNvCxnSpPr/>
          <p:nvPr/>
        </p:nvCxnSpPr>
        <p:spPr>
          <a:xfrm>
            <a:off x="2286000" y="4191000"/>
            <a:ext cx="1752600" cy="223838"/>
          </a:xfrm>
          <a:prstGeom prst="straightConnector1">
            <a:avLst/>
          </a:prstGeom>
          <a:noFill/>
          <a:ln w="57150" cap="flat" cmpd="sng">
            <a:solidFill>
              <a:srgbClr val="FFFF00"/>
            </a:solidFill>
            <a:prstDash val="solid"/>
            <a:round/>
            <a:headEnd type="none" w="med" len="med"/>
            <a:tailEnd type="triangle" w="med" len="med"/>
          </a:ln>
        </p:spPr>
      </p:cxnSp>
      <p:sp>
        <p:nvSpPr>
          <p:cNvPr id="527" name="Google Shape;527;p35"/>
          <p:cNvSpPr txBox="1"/>
          <p:nvPr/>
        </p:nvSpPr>
        <p:spPr>
          <a:xfrm>
            <a:off x="5753125" y="5095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3434"/>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6"/>
          <p:cNvSpPr txBox="1">
            <a:spLocks noGrp="1"/>
          </p:cNvSpPr>
          <p:nvPr>
            <p:ph type="title"/>
          </p:nvPr>
        </p:nvSpPr>
        <p:spPr>
          <a:xfrm>
            <a:off x="380998" y="271975"/>
            <a:ext cx="8382000" cy="677400"/>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chemeClr val="dk1"/>
                </a:solidFill>
              </a:rPr>
              <a:t>Prominence Eruption</a:t>
            </a:r>
            <a:endParaRPr/>
          </a:p>
        </p:txBody>
      </p:sp>
      <p:sp>
        <p:nvSpPr>
          <p:cNvPr id="535" name="Google Shape;535;p36"/>
          <p:cNvSpPr/>
          <p:nvPr/>
        </p:nvSpPr>
        <p:spPr>
          <a:xfrm>
            <a:off x="7562850" y="6562725"/>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536" name="Google Shape;536;p36"/>
          <p:cNvSpPr/>
          <p:nvPr/>
        </p:nvSpPr>
        <p:spPr>
          <a:xfrm>
            <a:off x="5562600" y="914400"/>
            <a:ext cx="184150" cy="10207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endParaRPr sz="3600">
              <a:solidFill>
                <a:srgbClr val="FFFFFF"/>
              </a:solidFill>
              <a:latin typeface="Arial"/>
              <a:ea typeface="Arial"/>
              <a:cs typeface="Arial"/>
              <a:sym typeface="Arial"/>
            </a:endParaRPr>
          </a:p>
        </p:txBody>
      </p:sp>
      <p:sp>
        <p:nvSpPr>
          <p:cNvPr id="537" name="Google Shape;537;p36"/>
          <p:cNvSpPr/>
          <p:nvPr/>
        </p:nvSpPr>
        <p:spPr>
          <a:xfrm>
            <a:off x="7296680" y="2667000"/>
            <a:ext cx="1847320"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1.1’ </a:t>
            </a:r>
            <a:r>
              <a:rPr lang="en-GB" sz="1800" b="1" i="1" u="sng">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prominences</a:t>
            </a:r>
            <a:endParaRPr/>
          </a:p>
        </p:txBody>
      </p:sp>
      <p:sp>
        <p:nvSpPr>
          <p:cNvPr id="539" name="Google Shape;539;p3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3" name="Text Placeholder 2">
            <a:extLst>
              <a:ext uri="{FF2B5EF4-FFF2-40B4-BE49-F238E27FC236}">
                <a16:creationId xmlns:a16="http://schemas.microsoft.com/office/drawing/2014/main" id="{CB3D0FE7-E656-F715-ADD3-909141834C96}"/>
              </a:ext>
            </a:extLst>
          </p:cNvPr>
          <p:cNvSpPr>
            <a:spLocks noGrp="1"/>
          </p:cNvSpPr>
          <p:nvPr>
            <p:ph type="body" idx="2"/>
          </p:nvPr>
        </p:nvSpPr>
        <p:spPr/>
        <p:txBody>
          <a:bodyPr/>
          <a:lstStyle/>
          <a:p>
            <a:endParaRPr lang="en-US"/>
          </a:p>
        </p:txBody>
      </p:sp>
      <p:pic>
        <p:nvPicPr>
          <p:cNvPr id="4" name="ch10_anim_prominenceeruption">
            <a:hlinkClick r:id="" action="ppaction://media"/>
            <a:extLst>
              <a:ext uri="{FF2B5EF4-FFF2-40B4-BE49-F238E27FC236}">
                <a16:creationId xmlns:a16="http://schemas.microsoft.com/office/drawing/2014/main" id="{21FCE411-A12D-88D4-67D8-9F2D26822D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83393" y="1027725"/>
            <a:ext cx="5799340" cy="5799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37"/>
          <p:cNvSpPr txBox="1">
            <a:spLocks noGrp="1"/>
          </p:cNvSpPr>
          <p:nvPr>
            <p:ph type="title"/>
          </p:nvPr>
        </p:nvSpPr>
        <p:spPr>
          <a:xfrm>
            <a:off x="304800" y="228600"/>
            <a:ext cx="3048000"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4000"/>
              <a:t>Solar Flare and CME</a:t>
            </a:r>
            <a:endParaRPr/>
          </a:p>
        </p:txBody>
      </p:sp>
      <p:pic>
        <p:nvPicPr>
          <p:cNvPr id="545" name="Google Shape;545;p37" descr="/Users/williger/Teach/Pa107_2011sp/ch10_anim_flareandcme.mpeg"/>
          <p:cNvPicPr preferRelativeResize="0">
            <a:picLocks noGrp="1"/>
          </p:cNvPicPr>
          <p:nvPr>
            <p:ph type="body" idx="1"/>
          </p:nvPr>
        </p:nvPicPr>
        <p:blipFill rotWithShape="1">
          <a:blip r:embed="rId3">
            <a:alphaModFix/>
          </a:blip>
          <a:srcRect/>
          <a:stretch/>
        </p:blipFill>
        <p:spPr>
          <a:xfrm>
            <a:off x="3657600" y="685800"/>
            <a:ext cx="5181600" cy="5181600"/>
          </a:xfrm>
          <a:prstGeom prst="rect">
            <a:avLst/>
          </a:prstGeom>
          <a:noFill/>
          <a:ln>
            <a:noFill/>
          </a:ln>
        </p:spPr>
      </p:pic>
      <p:sp>
        <p:nvSpPr>
          <p:cNvPr id="546" name="Google Shape;546;p37"/>
          <p:cNvSpPr/>
          <p:nvPr/>
        </p:nvSpPr>
        <p:spPr>
          <a:xfrm>
            <a:off x="6350" y="1828800"/>
            <a:ext cx="3505200" cy="4362450"/>
          </a:xfrm>
          <a:prstGeom prst="rect">
            <a:avLst/>
          </a:prstGeom>
          <a:solidFill>
            <a:srgbClr val="F2F2F2"/>
          </a:solidFill>
          <a:ln>
            <a:noFill/>
          </a:ln>
        </p:spPr>
        <p:txBody>
          <a:bodyPr spcFirstLastPara="1" wrap="square" lIns="91425" tIns="45700" rIns="91425" bIns="45700" anchor="t" anchorCtr="0">
            <a:spAutoFit/>
          </a:bodyPr>
          <a:lstStyle/>
          <a:p>
            <a:pPr marL="0" marR="0" lvl="0" indent="-177800" algn="l" rtl="0">
              <a:spcBef>
                <a:spcPts val="0"/>
              </a:spcBef>
              <a:spcAft>
                <a:spcPts val="0"/>
              </a:spcAft>
              <a:buClr>
                <a:srgbClr val="000000"/>
              </a:buClr>
              <a:buSzPts val="2800"/>
              <a:buFont typeface="Times New Roman"/>
              <a:buChar char="•"/>
            </a:pPr>
            <a:r>
              <a:rPr lang="en-GB" sz="2800">
                <a:solidFill>
                  <a:srgbClr val="000000"/>
                </a:solidFill>
                <a:latin typeface="Arial"/>
                <a:ea typeface="Arial"/>
                <a:cs typeface="Arial"/>
                <a:sym typeface="Arial"/>
              </a:rPr>
              <a:t>Coronal Mass Ejection (CME): Giant ejections of material, maybe related to flares, caused by magnetic disturbances, hits Earth’s magnetosphere, causes aurorae</a:t>
            </a:r>
            <a:endParaRPr/>
          </a:p>
        </p:txBody>
      </p:sp>
      <p:sp>
        <p:nvSpPr>
          <p:cNvPr id="547" name="Google Shape;547;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5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8"/>
          <p:cNvSpPr txBox="1">
            <a:spLocks noGrp="1"/>
          </p:cNvSpPr>
          <p:nvPr>
            <p:ph type="title"/>
          </p:nvPr>
        </p:nvSpPr>
        <p:spPr>
          <a:xfrm>
            <a:off x="457200" y="31750"/>
            <a:ext cx="8224838" cy="992188"/>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b="1"/>
              <a:t>Summary</a:t>
            </a:r>
            <a:endParaRPr/>
          </a:p>
        </p:txBody>
      </p:sp>
      <p:sp>
        <p:nvSpPr>
          <p:cNvPr id="553" name="Google Shape;553;p38"/>
          <p:cNvSpPr txBox="1">
            <a:spLocks noGrp="1"/>
          </p:cNvSpPr>
          <p:nvPr>
            <p:ph type="body" idx="1"/>
          </p:nvPr>
        </p:nvSpPr>
        <p:spPr>
          <a:xfrm>
            <a:off x="457200" y="998538"/>
            <a:ext cx="8224838" cy="5859462"/>
          </a:xfrm>
          <a:prstGeom prst="rect">
            <a:avLst/>
          </a:prstGeom>
          <a:solidFill>
            <a:schemeClr val="bg1">
              <a:lumMod val="85000"/>
            </a:schemeClr>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3200"/>
              <a:buChar char="•"/>
            </a:pPr>
            <a:r>
              <a:rPr lang="en-GB" dirty="0"/>
              <a:t>Solar structure/layers</a:t>
            </a:r>
            <a:endParaRPr dirty="0"/>
          </a:p>
          <a:p>
            <a:pPr marL="338138" lvl="0" indent="-338138" algn="l" rtl="0">
              <a:lnSpc>
                <a:spcPct val="159000"/>
              </a:lnSpc>
              <a:spcBef>
                <a:spcPts val="800"/>
              </a:spcBef>
              <a:spcAft>
                <a:spcPts val="0"/>
              </a:spcAft>
              <a:buSzPts val="3200"/>
              <a:buChar char="•"/>
            </a:pPr>
            <a:r>
              <a:rPr lang="en-GB" dirty="0"/>
              <a:t>How we study Sun (at various wavelengths, with coronagraphs, helioseismology with Doppler shifts)</a:t>
            </a:r>
            <a:endParaRPr dirty="0"/>
          </a:p>
          <a:p>
            <a:pPr marL="338138" lvl="0" indent="-338138" algn="l" rtl="0">
              <a:lnSpc>
                <a:spcPct val="159000"/>
              </a:lnSpc>
              <a:spcBef>
                <a:spcPts val="800"/>
              </a:spcBef>
              <a:spcAft>
                <a:spcPts val="0"/>
              </a:spcAft>
              <a:buSzPts val="3200"/>
              <a:buChar char="•"/>
            </a:pPr>
            <a:r>
              <a:rPr lang="en-GB" dirty="0"/>
              <a:t>Phenomena generated by magnetic fields</a:t>
            </a:r>
            <a:endParaRPr dirty="0"/>
          </a:p>
          <a:p>
            <a:pPr marL="338138" lvl="0" indent="-338138" algn="l" rtl="0">
              <a:lnSpc>
                <a:spcPct val="159000"/>
              </a:lnSpc>
              <a:spcBef>
                <a:spcPts val="800"/>
              </a:spcBef>
              <a:spcAft>
                <a:spcPts val="0"/>
              </a:spcAft>
              <a:buSzPts val="3200"/>
              <a:buChar char="•"/>
            </a:pPr>
            <a:r>
              <a:rPr lang="en-GB" i="1" dirty="0">
                <a:solidFill>
                  <a:srgbClr val="0070C0"/>
                </a:solidFill>
              </a:rPr>
              <a:t>Eclipses help us observe chromosphere + corona</a:t>
            </a:r>
            <a:endParaRPr dirty="0"/>
          </a:p>
        </p:txBody>
      </p:sp>
      <p:sp>
        <p:nvSpPr>
          <p:cNvPr id="554" name="Google Shape;554;p3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459575" y="12"/>
            <a:ext cx="8224800" cy="1068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Atoms absorb/emit light</a:t>
            </a:r>
            <a:endParaRPr/>
          </a:p>
        </p:txBody>
      </p:sp>
      <p:sp>
        <p:nvSpPr>
          <p:cNvPr id="353" name="Google Shape;353;p21"/>
          <p:cNvSpPr txBox="1">
            <a:spLocks noGrp="1"/>
          </p:cNvSpPr>
          <p:nvPr>
            <p:ph type="body" idx="1"/>
          </p:nvPr>
        </p:nvSpPr>
        <p:spPr>
          <a:xfrm>
            <a:off x="0" y="4114800"/>
            <a:ext cx="8241772" cy="27432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2800"/>
              <a:buChar char="•"/>
            </a:pPr>
            <a:r>
              <a:rPr lang="en-GB" sz="2800"/>
              <a:t>Electrons in atoms have discrete energy levels</a:t>
            </a:r>
            <a:endParaRPr/>
          </a:p>
          <a:p>
            <a:pPr marL="738188" lvl="1" indent="-280988" algn="l" rtl="0">
              <a:lnSpc>
                <a:spcPct val="100000"/>
              </a:lnSpc>
              <a:spcBef>
                <a:spcPts val="700"/>
              </a:spcBef>
              <a:spcAft>
                <a:spcPts val="0"/>
              </a:spcAft>
              <a:buSzPts val="2400"/>
              <a:buChar char="–"/>
            </a:pPr>
            <a:r>
              <a:rPr lang="en-GB" sz="2400"/>
              <a:t>Electrons moving UP - </a:t>
            </a:r>
            <a:r>
              <a:rPr lang="en-GB" sz="2400" i="1"/>
              <a:t>absorb</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Electrons moving DOWN - </a:t>
            </a:r>
            <a:r>
              <a:rPr lang="en-GB" sz="2400" i="1"/>
              <a:t>emit</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Similar to of sets of notes on a piano</a:t>
            </a:r>
            <a:endParaRPr/>
          </a:p>
          <a:p>
            <a:pPr marL="338138" lvl="0" indent="-160338" algn="l" rtl="0">
              <a:lnSpc>
                <a:spcPct val="100000"/>
              </a:lnSpc>
              <a:spcBef>
                <a:spcPts val="800"/>
              </a:spcBef>
              <a:spcAft>
                <a:spcPts val="0"/>
              </a:spcAft>
              <a:buSzPts val="2800"/>
              <a:buNone/>
            </a:pPr>
            <a:endParaRPr sz="2800"/>
          </a:p>
        </p:txBody>
      </p:sp>
      <p:pic>
        <p:nvPicPr>
          <p:cNvPr id="354" name="Google Shape;354;p21"/>
          <p:cNvPicPr preferRelativeResize="0">
            <a:picLocks noGrp="1"/>
          </p:cNvPicPr>
          <p:nvPr>
            <p:ph type="body" idx="2"/>
          </p:nvPr>
        </p:nvPicPr>
        <p:blipFill rotWithShape="1">
          <a:blip r:embed="rId3">
            <a:alphaModFix/>
          </a:blip>
          <a:srcRect/>
          <a:stretch/>
        </p:blipFill>
        <p:spPr>
          <a:xfrm>
            <a:off x="1828800" y="1066800"/>
            <a:ext cx="5709444" cy="3182063"/>
          </a:xfrm>
          <a:prstGeom prst="rect">
            <a:avLst/>
          </a:prstGeom>
          <a:noFill/>
          <a:ln>
            <a:noFill/>
          </a:ln>
        </p:spPr>
      </p:pic>
      <p:pic>
        <p:nvPicPr>
          <p:cNvPr id="355" name="Google Shape;355;p21"/>
          <p:cNvPicPr preferRelativeResize="0"/>
          <p:nvPr/>
        </p:nvPicPr>
        <p:blipFill rotWithShape="1">
          <a:blip r:embed="rId4">
            <a:alphaModFix/>
          </a:blip>
          <a:srcRect/>
          <a:stretch/>
        </p:blipFill>
        <p:spPr>
          <a:xfrm>
            <a:off x="6248400" y="5867400"/>
            <a:ext cx="2254728" cy="821723"/>
          </a:xfrm>
          <a:prstGeom prst="rect">
            <a:avLst/>
          </a:prstGeom>
          <a:noFill/>
          <a:ln>
            <a:noFill/>
          </a:ln>
        </p:spPr>
      </p:pic>
      <p:sp>
        <p:nvSpPr>
          <p:cNvPr id="356" name="Google Shape;35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2"/>
          <p:cNvPicPr preferRelativeResize="0"/>
          <p:nvPr/>
        </p:nvPicPr>
        <p:blipFill rotWithShape="1">
          <a:blip r:embed="rId3">
            <a:alphaModFix/>
          </a:blip>
          <a:srcRect/>
          <a:stretch/>
        </p:blipFill>
        <p:spPr>
          <a:xfrm>
            <a:off x="1198563" y="0"/>
            <a:ext cx="6746875" cy="6694488"/>
          </a:xfrm>
          <a:prstGeom prst="rect">
            <a:avLst/>
          </a:prstGeom>
          <a:noFill/>
          <a:ln>
            <a:noFill/>
          </a:ln>
        </p:spPr>
      </p:pic>
      <p:sp>
        <p:nvSpPr>
          <p:cNvPr id="364" name="Google Shape;364;p22"/>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365" name="Google Shape;365;p22"/>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66" name="Google Shape;366;p22"/>
          <p:cNvSpPr txBox="1"/>
          <p:nvPr/>
        </p:nvSpPr>
        <p:spPr>
          <a:xfrm>
            <a:off x="1447800" y="166688"/>
            <a:ext cx="6497638" cy="5018939"/>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GB" sz="3200" b="1" dirty="0">
                <a:solidFill>
                  <a:srgbClr val="FFFFFF"/>
                </a:solidFill>
                <a:latin typeface="Arial"/>
                <a:ea typeface="Arial"/>
                <a:cs typeface="Arial"/>
                <a:sym typeface="Arial"/>
              </a:rPr>
              <a:t>          </a:t>
            </a:r>
            <a:r>
              <a:rPr lang="en-GB" sz="3200" b="1" dirty="0">
                <a:solidFill>
                  <a:srgbClr val="FF5050"/>
                </a:solidFill>
                <a:latin typeface="Arial"/>
                <a:ea typeface="Arial"/>
                <a:cs typeface="Arial"/>
                <a:sym typeface="Arial"/>
              </a:rPr>
              <a:t>Chromosphere</a:t>
            </a:r>
            <a:endParaRPr dirty="0"/>
          </a:p>
          <a:p>
            <a:pPr marL="0" marR="0" lvl="0" indent="-177800" algn="l" rtl="0">
              <a:lnSpc>
                <a:spcPct val="100000"/>
              </a:lnSpc>
              <a:spcBef>
                <a:spcPts val="2000"/>
              </a:spcBef>
              <a:spcAft>
                <a:spcPts val="0"/>
              </a:spcAft>
              <a:buClr>
                <a:srgbClr val="FFFFFF"/>
              </a:buClr>
              <a:buSzPts val="2800"/>
              <a:buFont typeface="Arial"/>
              <a:buChar char="•"/>
            </a:pPr>
            <a:r>
              <a:rPr lang="en-GB" sz="2800" dirty="0" err="1">
                <a:solidFill>
                  <a:srgbClr val="FF5050"/>
                </a:solidFill>
                <a:latin typeface="Arial"/>
                <a:ea typeface="Arial"/>
                <a:cs typeface="Arial"/>
                <a:sym typeface="Arial"/>
              </a:rPr>
              <a:t>Bright+opaque</a:t>
            </a:r>
            <a:r>
              <a:rPr lang="en-GB" sz="2800" dirty="0">
                <a:solidFill>
                  <a:srgbClr val="FF5050"/>
                </a:solidFill>
                <a:latin typeface="Arial"/>
                <a:ea typeface="Arial"/>
                <a:cs typeface="Arial"/>
                <a:sym typeface="Arial"/>
              </a:rPr>
              <a:t> in red "hydrogen-alpha light”  (emission lines)</a:t>
            </a:r>
            <a:endParaRPr dirty="0"/>
          </a:p>
          <a:p>
            <a:pPr marL="0" marR="0" lvl="0" indent="-177800" algn="l" rtl="0">
              <a:lnSpc>
                <a:spcPct val="100000"/>
              </a:lnSpc>
              <a:spcBef>
                <a:spcPts val="2000"/>
              </a:spcBef>
              <a:spcAft>
                <a:spcPts val="0"/>
              </a:spcAft>
              <a:buClr>
                <a:srgbClr val="FFFFFF"/>
              </a:buClr>
              <a:buSzPts val="2800"/>
              <a:buFont typeface="Arial"/>
              <a:buChar char="•"/>
            </a:pPr>
            <a:r>
              <a:rPr lang="en-GB" sz="2800" dirty="0">
                <a:solidFill>
                  <a:srgbClr val="FF5050"/>
                </a:solidFill>
                <a:latin typeface="Arial"/>
                <a:ea typeface="Arial"/>
                <a:cs typeface="Arial"/>
                <a:sym typeface="Arial"/>
              </a:rPr>
              <a:t>Above photosphere</a:t>
            </a:r>
            <a:endParaRPr dirty="0"/>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dirty="0">
                <a:solidFill>
                  <a:schemeClr val="lt1"/>
                </a:solidFill>
                <a:latin typeface="Arial"/>
                <a:ea typeface="Arial"/>
                <a:cs typeface="Arial"/>
                <a:sym typeface="Arial"/>
              </a:rPr>
              <a:t>Few x1000 km deep </a:t>
            </a:r>
            <a:r>
              <a:rPr lang="en-GB" sz="2400" b="0" i="1" u="none" strike="noStrike" cap="none" dirty="0">
                <a:solidFill>
                  <a:schemeClr val="lt1"/>
                </a:solidFill>
                <a:latin typeface="Arial"/>
                <a:ea typeface="Arial"/>
                <a:cs typeface="Arial"/>
                <a:sym typeface="Arial"/>
              </a:rPr>
              <a:t>(= </a:t>
            </a:r>
            <a:r>
              <a:rPr lang="en-GB" sz="2400" b="0" i="1" u="sng" strike="noStrike" cap="none" dirty="0">
                <a:solidFill>
                  <a:schemeClr val="lt1"/>
                </a:solidFill>
                <a:latin typeface="Arial"/>
                <a:ea typeface="Arial"/>
                <a:cs typeface="Arial"/>
                <a:sym typeface="Arial"/>
              </a:rPr>
              <a:t>thin layer</a:t>
            </a:r>
            <a:r>
              <a:rPr lang="en-GB" sz="2400" b="0" i="1" u="none" strike="noStrike" cap="none" dirty="0">
                <a:solidFill>
                  <a:schemeClr val="lt1"/>
                </a:solidFill>
                <a:latin typeface="Arial"/>
                <a:ea typeface="Arial"/>
                <a:cs typeface="Arial"/>
                <a:sym typeface="Arial"/>
              </a:rPr>
              <a:t>!)</a:t>
            </a:r>
            <a:endParaRPr dirty="0"/>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dirty="0">
                <a:solidFill>
                  <a:schemeClr val="lt1"/>
                </a:solidFill>
                <a:latin typeface="Arial"/>
                <a:ea typeface="Arial"/>
                <a:cs typeface="Arial"/>
                <a:sym typeface="Arial"/>
              </a:rPr>
              <a:t>T~7,000-15,000K = 13,000-27,000F</a:t>
            </a:r>
            <a:endParaRPr dirty="0"/>
          </a:p>
          <a:p>
            <a:pPr marL="0" marR="0" lvl="0" indent="-177800" algn="l" rtl="0">
              <a:lnSpc>
                <a:spcPct val="100000"/>
              </a:lnSpc>
              <a:spcBef>
                <a:spcPts val="2000"/>
              </a:spcBef>
              <a:spcAft>
                <a:spcPts val="0"/>
              </a:spcAft>
              <a:buClr>
                <a:srgbClr val="FFFFFF"/>
              </a:buClr>
              <a:buSzPts val="2800"/>
              <a:buFont typeface="Arial"/>
              <a:buChar char="•"/>
            </a:pPr>
            <a:r>
              <a:rPr lang="en-GB" sz="2800" i="1" dirty="0">
                <a:solidFill>
                  <a:srgbClr val="FF5050"/>
                </a:solidFill>
                <a:latin typeface="Arial"/>
                <a:ea typeface="Arial"/>
                <a:cs typeface="Arial"/>
                <a:sym typeface="Arial"/>
              </a:rPr>
              <a:t>Led to discovery of </a:t>
            </a:r>
            <a:r>
              <a:rPr lang="en-GB" sz="2800" i="1" u="sng" dirty="0">
                <a:solidFill>
                  <a:srgbClr val="FF5050"/>
                </a:solidFill>
                <a:latin typeface="Arial"/>
                <a:ea typeface="Arial"/>
                <a:cs typeface="Arial"/>
                <a:sym typeface="Arial"/>
              </a:rPr>
              <a:t>helium</a:t>
            </a:r>
            <a:endParaRPr dirty="0"/>
          </a:p>
          <a:p>
            <a:pPr marL="0" marR="0" lvl="0" indent="-177800" algn="l" rtl="0">
              <a:lnSpc>
                <a:spcPct val="100000"/>
              </a:lnSpc>
              <a:spcBef>
                <a:spcPts val="2000"/>
              </a:spcBef>
              <a:spcAft>
                <a:spcPts val="0"/>
              </a:spcAft>
              <a:buClr>
                <a:srgbClr val="FFFFFF"/>
              </a:buClr>
              <a:buSzPts val="2800"/>
              <a:buFont typeface="Arial"/>
              <a:buChar char="•"/>
            </a:pPr>
            <a:r>
              <a:rPr lang="en-GB" sz="2800" u="sng" dirty="0">
                <a:solidFill>
                  <a:srgbClr val="FFFF00"/>
                </a:solidFill>
                <a:latin typeface="Arial"/>
                <a:ea typeface="Arial"/>
                <a:cs typeface="Arial"/>
                <a:sym typeface="Arial"/>
              </a:rPr>
              <a:t>Well-observed during </a:t>
            </a:r>
            <a:r>
              <a:rPr lang="en-GB" sz="2800" i="1" u="sng" dirty="0">
                <a:solidFill>
                  <a:srgbClr val="FFFF00"/>
                </a:solidFill>
                <a:latin typeface="Arial"/>
                <a:ea typeface="Arial"/>
                <a:cs typeface="Arial"/>
                <a:sym typeface="Arial"/>
              </a:rPr>
              <a:t>eclipses</a:t>
            </a:r>
            <a:endParaRPr dirty="0"/>
          </a:p>
        </p:txBody>
      </p:sp>
      <p:sp>
        <p:nvSpPr>
          <p:cNvPr id="367" name="Google Shape;367;p22"/>
          <p:cNvSpPr txBox="1"/>
          <p:nvPr/>
        </p:nvSpPr>
        <p:spPr>
          <a:xfrm>
            <a:off x="1473200" y="5289400"/>
            <a:ext cx="51466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dirty="0">
                <a:solidFill>
                  <a:schemeClr val="lt1"/>
                </a:solidFill>
                <a:latin typeface="Arial"/>
                <a:ea typeface="Arial"/>
                <a:cs typeface="Arial"/>
                <a:sym typeface="Arial"/>
              </a:rPr>
              <a:t>1.8’ </a:t>
            </a:r>
            <a:r>
              <a:rPr lang="en-GB" sz="1800" b="1" i="1" u="sng" dirty="0">
                <a:solidFill>
                  <a:srgbClr val="B3EEE2"/>
                </a:solidFill>
                <a:latin typeface="Arial"/>
                <a:ea typeface="Arial"/>
                <a:cs typeface="Arial"/>
                <a:sym typeface="Arial"/>
                <a:hlinkClick r:id="rId4"/>
              </a:rPr>
              <a:t>VIDEO</a:t>
            </a:r>
            <a:r>
              <a:rPr lang="en-GB" sz="1800" b="1" i="1" dirty="0">
                <a:solidFill>
                  <a:schemeClr val="lt1"/>
                </a:solidFill>
                <a:latin typeface="Arial"/>
                <a:ea typeface="Arial"/>
                <a:cs typeface="Arial"/>
                <a:sym typeface="Arial"/>
              </a:rPr>
              <a:t> FYI: emission, absorption and continuum spectra</a:t>
            </a:r>
            <a:endParaRPr dirty="0"/>
          </a:p>
        </p:txBody>
      </p:sp>
      <p:sp>
        <p:nvSpPr>
          <p:cNvPr id="368" name="Google Shape;368;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pic>
        <p:nvPicPr>
          <p:cNvPr id="375" name="Google Shape;375;p23"/>
          <p:cNvPicPr preferRelativeResize="0"/>
          <p:nvPr/>
        </p:nvPicPr>
        <p:blipFill rotWithShape="1">
          <a:blip r:embed="rId3">
            <a:alphaModFix/>
          </a:blip>
          <a:srcRect/>
          <a:stretch/>
        </p:blipFill>
        <p:spPr>
          <a:xfrm>
            <a:off x="1295400" y="0"/>
            <a:ext cx="6540500" cy="6680200"/>
          </a:xfrm>
          <a:prstGeom prst="rect">
            <a:avLst/>
          </a:prstGeom>
          <a:noFill/>
          <a:ln>
            <a:noFill/>
          </a:ln>
        </p:spPr>
      </p:pic>
      <p:sp>
        <p:nvSpPr>
          <p:cNvPr id="376" name="Google Shape;376;p23"/>
          <p:cNvSpPr txBox="1">
            <a:spLocks noGrp="1"/>
          </p:cNvSpPr>
          <p:nvPr>
            <p:ph type="title"/>
          </p:nvPr>
        </p:nvSpPr>
        <p:spPr>
          <a:xfrm>
            <a:off x="457200" y="449263"/>
            <a:ext cx="8229600" cy="677400"/>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Chromosphere</a:t>
            </a:r>
            <a:endParaRPr>
              <a:solidFill>
                <a:schemeClr val="lt1"/>
              </a:solidFill>
            </a:endParaRPr>
          </a:p>
        </p:txBody>
      </p:sp>
      <p:sp>
        <p:nvSpPr>
          <p:cNvPr id="377" name="Google Shape;377;p23"/>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78" name="Google Shape;378;p23"/>
          <p:cNvSpPr txBox="1"/>
          <p:nvPr/>
        </p:nvSpPr>
        <p:spPr>
          <a:xfrm>
            <a:off x="2743200" y="1600200"/>
            <a:ext cx="3886200" cy="710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a:solidFill>
                  <a:schemeClr val="lt1"/>
                </a:solidFill>
                <a:latin typeface="Arial"/>
                <a:ea typeface="Arial"/>
                <a:cs typeface="Arial"/>
                <a:sym typeface="Arial"/>
              </a:rPr>
              <a:t>Photographed in light of singly ionized helium</a:t>
            </a:r>
            <a:endParaRPr>
              <a:solidFill>
                <a:schemeClr val="lt1"/>
              </a:solidFill>
            </a:endParaRPr>
          </a:p>
        </p:txBody>
      </p:sp>
      <p:sp>
        <p:nvSpPr>
          <p:cNvPr id="379" name="Google Shape;379;p23"/>
          <p:cNvSpPr txBox="1"/>
          <p:nvPr/>
        </p:nvSpPr>
        <p:spPr>
          <a:xfrm>
            <a:off x="1371600" y="4191000"/>
            <a:ext cx="2286000" cy="132562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GB" sz="2000" b="1">
                <a:solidFill>
                  <a:srgbClr val="FFFFFF"/>
                </a:solidFill>
                <a:latin typeface="Arial"/>
                <a:ea typeface="Arial"/>
                <a:cs typeface="Arial"/>
                <a:sym typeface="Arial"/>
              </a:rPr>
              <a:t>Sunspot in photosphere, bright spot in chromosphere </a:t>
            </a:r>
            <a:endParaRPr/>
          </a:p>
        </p:txBody>
      </p:sp>
      <p:cxnSp>
        <p:nvCxnSpPr>
          <p:cNvPr id="380" name="Google Shape;380;p23"/>
          <p:cNvCxnSpPr/>
          <p:nvPr/>
        </p:nvCxnSpPr>
        <p:spPr>
          <a:xfrm rot="10800000" flipH="1">
            <a:off x="2209800" y="3576638"/>
            <a:ext cx="838200" cy="619125"/>
          </a:xfrm>
          <a:prstGeom prst="straightConnector1">
            <a:avLst/>
          </a:prstGeom>
          <a:noFill/>
          <a:ln w="57225" cap="flat" cmpd="sng">
            <a:solidFill>
              <a:srgbClr val="000000"/>
            </a:solidFill>
            <a:prstDash val="solid"/>
            <a:miter lim="800000"/>
            <a:headEnd type="none" w="med" len="med"/>
            <a:tailEnd type="triangle" w="med" len="med"/>
          </a:ln>
        </p:spPr>
      </p:cxnSp>
      <p:sp>
        <p:nvSpPr>
          <p:cNvPr id="381" name="Google Shape;381;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8" name="Google Shape;388;p24"/>
          <p:cNvSpPr txBox="1">
            <a:spLocks noGrp="1"/>
          </p:cNvSpPr>
          <p:nvPr>
            <p:ph type="title"/>
          </p:nvPr>
        </p:nvSpPr>
        <p:spPr>
          <a:xfrm>
            <a:off x="457200" y="304800"/>
            <a:ext cx="8224838" cy="776288"/>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a:t>Spicules In Chromosphere</a:t>
            </a:r>
            <a:endParaRPr/>
          </a:p>
        </p:txBody>
      </p:sp>
      <p:sp>
        <p:nvSpPr>
          <p:cNvPr id="389" name="Google Shape;389;p24"/>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390" name="Google Shape;390;p24"/>
          <p:cNvPicPr preferRelativeResize="0"/>
          <p:nvPr/>
        </p:nvPicPr>
        <p:blipFill rotWithShape="1">
          <a:blip r:embed="rId3">
            <a:alphaModFix/>
          </a:blip>
          <a:srcRect/>
          <a:stretch/>
        </p:blipFill>
        <p:spPr>
          <a:xfrm>
            <a:off x="1244600" y="0"/>
            <a:ext cx="7899400" cy="2614613"/>
          </a:xfrm>
          <a:prstGeom prst="rect">
            <a:avLst/>
          </a:prstGeom>
          <a:noFill/>
          <a:ln>
            <a:noFill/>
          </a:ln>
        </p:spPr>
      </p:pic>
      <p:sp>
        <p:nvSpPr>
          <p:cNvPr id="391" name="Google Shape;391;p24"/>
          <p:cNvSpPr txBox="1"/>
          <p:nvPr/>
        </p:nvSpPr>
        <p:spPr>
          <a:xfrm>
            <a:off x="0" y="2514600"/>
            <a:ext cx="3505200" cy="3949700"/>
          </a:xfrm>
          <a:prstGeom prst="rect">
            <a:avLst/>
          </a:prstGeom>
          <a:noFill/>
          <a:ln>
            <a:noFill/>
          </a:ln>
        </p:spPr>
        <p:txBody>
          <a:bodyPr spcFirstLastPara="1" wrap="square" lIns="90000" tIns="46800" rIns="90000" bIns="46800" anchor="t" anchorCtr="0">
            <a:spAutoFit/>
          </a:bodyPr>
          <a:lstStyle/>
          <a:p>
            <a:pPr marL="0" marR="0" lvl="0" indent="-152400" algn="l" rtl="0">
              <a:lnSpc>
                <a:spcPct val="100000"/>
              </a:lnSpc>
              <a:spcBef>
                <a:spcPts val="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 700km wide x 7000 km tall (same size as granules)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u="sng">
                <a:solidFill>
                  <a:srgbClr val="000000"/>
                </a:solidFill>
                <a:latin typeface="Arial"/>
                <a:ea typeface="Arial"/>
                <a:cs typeface="Arial"/>
                <a:sym typeface="Arial"/>
              </a:rPr>
              <a:t>Jets</a:t>
            </a:r>
            <a:r>
              <a:rPr lang="en-GB" sz="2400" b="1">
                <a:solidFill>
                  <a:srgbClr val="000000"/>
                </a:solidFill>
                <a:latin typeface="Arial"/>
                <a:ea typeface="Arial"/>
                <a:cs typeface="Arial"/>
                <a:sym typeface="Arial"/>
              </a:rPr>
              <a:t> ejected into chromosphere from photosphere</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Last for </a:t>
            </a:r>
            <a:r>
              <a:rPr lang="en-GB" sz="2400" b="1" u="sng">
                <a:solidFill>
                  <a:srgbClr val="000000"/>
                </a:solidFill>
                <a:latin typeface="Arial"/>
                <a:ea typeface="Arial"/>
                <a:cs typeface="Arial"/>
                <a:sym typeface="Arial"/>
              </a:rPr>
              <a:t>5-15 minutes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Half million at any  time</a:t>
            </a:r>
            <a:endParaRPr/>
          </a:p>
        </p:txBody>
      </p:sp>
      <p:pic>
        <p:nvPicPr>
          <p:cNvPr id="392" name="Google Shape;392;p24" descr="ch10_nasaspicule"/>
          <p:cNvPicPr preferRelativeResize="0">
            <a:picLocks noGrp="1"/>
          </p:cNvPicPr>
          <p:nvPr>
            <p:ph type="body" idx="1"/>
          </p:nvPr>
        </p:nvPicPr>
        <p:blipFill rotWithShape="1">
          <a:blip r:embed="rId4">
            <a:alphaModFix/>
          </a:blip>
          <a:srcRect/>
          <a:stretch/>
        </p:blipFill>
        <p:spPr>
          <a:xfrm>
            <a:off x="3352800" y="2514600"/>
            <a:ext cx="5791200" cy="3643313"/>
          </a:xfrm>
          <a:prstGeom prst="rect">
            <a:avLst/>
          </a:prstGeom>
          <a:noFill/>
          <a:ln>
            <a:noFill/>
          </a:ln>
        </p:spPr>
      </p:pic>
      <p:sp>
        <p:nvSpPr>
          <p:cNvPr id="393" name="Google Shape;393;p24"/>
          <p:cNvSpPr txBox="1"/>
          <p:nvPr/>
        </p:nvSpPr>
        <p:spPr>
          <a:xfrm>
            <a:off x="2895600" y="0"/>
            <a:ext cx="6477000" cy="915988"/>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200"/>
              <a:buFont typeface="Arial"/>
              <a:buNone/>
            </a:pPr>
            <a:r>
              <a:rPr lang="en-GB" sz="3200" b="1">
                <a:solidFill>
                  <a:schemeClr val="dk1"/>
                </a:solidFill>
                <a:latin typeface="Arial"/>
                <a:ea typeface="Arial"/>
                <a:cs typeface="Arial"/>
                <a:sym typeface="Arial"/>
              </a:rPr>
              <a:t>Spicules in Chromosphere</a:t>
            </a:r>
            <a:endParaRPr/>
          </a:p>
        </p:txBody>
      </p:sp>
      <p:sp>
        <p:nvSpPr>
          <p:cNvPr id="394" name="Google Shape;394;p24"/>
          <p:cNvSpPr txBox="1"/>
          <p:nvPr/>
        </p:nvSpPr>
        <p:spPr>
          <a:xfrm>
            <a:off x="3429000" y="5181600"/>
            <a:ext cx="1295400" cy="101917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66FF33"/>
                </a:solidFill>
                <a:latin typeface="Arial"/>
                <a:ea typeface="Arial"/>
                <a:cs typeface="Arial"/>
                <a:sym typeface="Arial"/>
              </a:rPr>
              <a:t>Transition region</a:t>
            </a:r>
            <a:endParaRPr/>
          </a:p>
        </p:txBody>
      </p:sp>
      <p:cxnSp>
        <p:nvCxnSpPr>
          <p:cNvPr id="395" name="Google Shape;395;p24"/>
          <p:cNvCxnSpPr/>
          <p:nvPr/>
        </p:nvCxnSpPr>
        <p:spPr>
          <a:xfrm rot="10800000" flipH="1">
            <a:off x="4724400" y="5257800"/>
            <a:ext cx="457200" cy="457200"/>
          </a:xfrm>
          <a:prstGeom prst="straightConnector1">
            <a:avLst/>
          </a:prstGeom>
          <a:noFill/>
          <a:ln w="38100" cap="flat" cmpd="sng">
            <a:solidFill>
              <a:srgbClr val="66FF33"/>
            </a:solidFill>
            <a:prstDash val="solid"/>
            <a:round/>
            <a:headEnd type="none" w="med" len="med"/>
            <a:tailEnd type="triangle" w="med" len="med"/>
          </a:ln>
        </p:spPr>
      </p:cxnSp>
      <p:sp>
        <p:nvSpPr>
          <p:cNvPr id="396" name="Google Shape;396;p24"/>
          <p:cNvSpPr txBox="1"/>
          <p:nvPr/>
        </p:nvSpPr>
        <p:spPr>
          <a:xfrm>
            <a:off x="2882125" y="63031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5"/>
          <p:cNvSpPr txBox="1"/>
          <p:nvPr/>
        </p:nvSpPr>
        <p:spPr>
          <a:xfrm>
            <a:off x="152400" y="5349875"/>
            <a:ext cx="9144000" cy="148272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dirty="0">
                <a:solidFill>
                  <a:srgbClr val="000000"/>
                </a:solidFill>
                <a:latin typeface="Arial"/>
                <a:ea typeface="Arial"/>
                <a:cs typeface="Arial"/>
                <a:sym typeface="Arial"/>
              </a:rPr>
              <a:t>Corona </a:t>
            </a:r>
            <a:r>
              <a:rPr lang="en-GB" sz="2400" b="1" i="1" dirty="0">
                <a:solidFill>
                  <a:srgbClr val="333399"/>
                </a:solidFill>
                <a:latin typeface="Arial"/>
                <a:ea typeface="Arial"/>
                <a:cs typeface="Arial"/>
                <a:sym typeface="Arial"/>
              </a:rPr>
              <a:t>expands throughout solar system</a:t>
            </a:r>
            <a:endParaRPr dirty="0"/>
          </a:p>
          <a:p>
            <a:pPr marL="0" marR="0" lvl="0" indent="0" algn="l" rtl="0">
              <a:lnSpc>
                <a:spcPct val="169000"/>
              </a:lnSpc>
              <a:spcBef>
                <a:spcPts val="1200"/>
              </a:spcBef>
              <a:spcAft>
                <a:spcPts val="0"/>
              </a:spcAft>
              <a:buClr>
                <a:srgbClr val="000000"/>
              </a:buClr>
              <a:buSzPts val="2400"/>
              <a:buFont typeface="Arial"/>
              <a:buNone/>
            </a:pPr>
            <a:r>
              <a:rPr lang="en-GB" sz="2400" b="1" i="1" dirty="0">
                <a:solidFill>
                  <a:srgbClr val="333399"/>
                </a:solidFill>
                <a:latin typeface="Arial"/>
                <a:ea typeface="Arial"/>
                <a:cs typeface="Arial"/>
                <a:sym typeface="Wingdings" pitchFamily="2" charset="2"/>
              </a:rPr>
              <a:t></a:t>
            </a:r>
            <a:r>
              <a:rPr lang="en-GB" sz="2400" b="1" i="1" dirty="0">
                <a:solidFill>
                  <a:srgbClr val="333399"/>
                </a:solidFill>
                <a:latin typeface="Arial"/>
                <a:ea typeface="Arial"/>
                <a:cs typeface="Arial"/>
                <a:sym typeface="Arial"/>
              </a:rPr>
              <a:t> </a:t>
            </a:r>
            <a:r>
              <a:rPr lang="en-GB" sz="2400" b="1" i="1" u="sng" dirty="0">
                <a:solidFill>
                  <a:srgbClr val="006600"/>
                </a:solidFill>
                <a:latin typeface="Arial"/>
                <a:ea typeface="Arial"/>
                <a:cs typeface="Arial"/>
                <a:sym typeface="Arial"/>
              </a:rPr>
              <a:t>produces solar wind -- 0.01 trillionth of</a:t>
            </a:r>
            <a:r>
              <a:rPr lang="en-GB" sz="2400" b="1" i="1" dirty="0">
                <a:solidFill>
                  <a:srgbClr val="FF0000"/>
                </a:solidFill>
                <a:latin typeface="Arial"/>
                <a:ea typeface="Arial"/>
                <a:cs typeface="Arial"/>
                <a:sym typeface="Arial"/>
              </a:rPr>
              <a:t> sun’s mass/</a:t>
            </a:r>
            <a:r>
              <a:rPr lang="en-GB" sz="2400" b="1" i="1" dirty="0" err="1">
                <a:solidFill>
                  <a:srgbClr val="FF0000"/>
                </a:solidFill>
                <a:latin typeface="Arial"/>
                <a:ea typeface="Arial"/>
                <a:cs typeface="Arial"/>
                <a:sym typeface="Arial"/>
              </a:rPr>
              <a:t>yr</a:t>
            </a:r>
            <a:endParaRPr sz="2400" b="1" dirty="0">
              <a:solidFill>
                <a:schemeClr val="lt1"/>
              </a:solidFill>
              <a:latin typeface="Arial"/>
              <a:ea typeface="Arial"/>
              <a:cs typeface="Arial"/>
              <a:sym typeface="Arial"/>
            </a:endParaRPr>
          </a:p>
        </p:txBody>
      </p:sp>
      <p:sp>
        <p:nvSpPr>
          <p:cNvPr id="404" name="Google Shape;404;p25"/>
          <p:cNvSpPr txBox="1">
            <a:spLocks noGrp="1"/>
          </p:cNvSpPr>
          <p:nvPr>
            <p:ph type="title"/>
          </p:nvPr>
        </p:nvSpPr>
        <p:spPr>
          <a:xfrm>
            <a:off x="0" y="143997"/>
            <a:ext cx="5638800" cy="1448731"/>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5.2b.2 Corona: Sun’s Atmosphere</a:t>
            </a:r>
            <a:endParaRPr b="1"/>
          </a:p>
        </p:txBody>
      </p:sp>
      <p:sp>
        <p:nvSpPr>
          <p:cNvPr id="405" name="Google Shape;405;p25"/>
          <p:cNvSpPr txBox="1">
            <a:spLocks noGrp="1"/>
          </p:cNvSpPr>
          <p:nvPr>
            <p:ph type="body" idx="1"/>
          </p:nvPr>
        </p:nvSpPr>
        <p:spPr>
          <a:xfrm>
            <a:off x="0" y="1981200"/>
            <a:ext cx="9144000" cy="3121497"/>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800"/>
              <a:buFont typeface="Times New Roman"/>
              <a:buChar char="•"/>
            </a:pPr>
            <a:r>
              <a:rPr lang="en-GB" sz="2800" b="1" u="sng" dirty="0">
                <a:solidFill>
                  <a:srgbClr val="800000"/>
                </a:solidFill>
                <a:latin typeface="Times New Roman"/>
                <a:ea typeface="Times New Roman"/>
                <a:cs typeface="Times New Roman"/>
                <a:sym typeface="Times New Roman"/>
              </a:rPr>
              <a:t>Very hot</a:t>
            </a:r>
            <a:r>
              <a:rPr lang="en-GB" sz="2800" b="1" dirty="0">
                <a:latin typeface="Times New Roman"/>
                <a:ea typeface="Times New Roman"/>
                <a:cs typeface="Times New Roman"/>
                <a:sym typeface="Times New Roman"/>
              </a:rPr>
              <a:t>: 1-2 million Kelvin = 2-4 million F </a:t>
            </a:r>
            <a:endParaRPr dirty="0"/>
          </a:p>
          <a:p>
            <a:pPr marL="338138" lvl="0" indent="-338138" algn="l" rtl="0">
              <a:lnSpc>
                <a:spcPct val="90000"/>
              </a:lnSpc>
              <a:spcBef>
                <a:spcPts val="700"/>
              </a:spcBef>
              <a:spcAft>
                <a:spcPts val="0"/>
              </a:spcAft>
              <a:buClr>
                <a:srgbClr val="800000"/>
              </a:buClr>
              <a:buSzPts val="2800"/>
              <a:buFont typeface="Times New Roman"/>
              <a:buChar char="•"/>
            </a:pPr>
            <a:r>
              <a:rPr lang="en-GB" sz="2800" b="1" u="sng" dirty="0">
                <a:solidFill>
                  <a:srgbClr val="800000"/>
                </a:solidFill>
                <a:latin typeface="Times New Roman"/>
                <a:ea typeface="Times New Roman"/>
                <a:cs typeface="Times New Roman"/>
                <a:sym typeface="Times New Roman"/>
              </a:rPr>
              <a:t>Very low density</a:t>
            </a:r>
            <a:r>
              <a:rPr lang="en-GB" sz="2800" b="1" dirty="0">
                <a:latin typeface="Times New Roman"/>
                <a:ea typeface="Times New Roman"/>
                <a:cs typeface="Times New Roman"/>
                <a:sym typeface="Times New Roman"/>
              </a:rPr>
              <a:t>: </a:t>
            </a:r>
            <a:r>
              <a:rPr lang="en-GB" sz="2800" b="1" i="1" dirty="0">
                <a:latin typeface="Times New Roman"/>
                <a:ea typeface="Times New Roman"/>
                <a:cs typeface="Times New Roman"/>
                <a:sym typeface="Times New Roman"/>
              </a:rPr>
              <a:t>1/10 billionth </a:t>
            </a:r>
            <a:r>
              <a:rPr lang="en-GB" sz="2800" b="1" dirty="0">
                <a:latin typeface="Times New Roman"/>
                <a:ea typeface="Times New Roman"/>
                <a:cs typeface="Times New Roman"/>
                <a:sym typeface="Times New Roman"/>
              </a:rPr>
              <a:t>of air </a:t>
            </a:r>
            <a:r>
              <a:rPr lang="en-GB" sz="2800" b="1" dirty="0">
                <a:latin typeface="Times New Roman"/>
                <a:ea typeface="Times New Roman"/>
                <a:cs typeface="Times New Roman"/>
                <a:sym typeface="Wingdings" pitchFamily="2" charset="2"/>
              </a:rPr>
              <a:t></a:t>
            </a:r>
            <a:r>
              <a:rPr lang="en-GB" sz="2800" b="1" dirty="0">
                <a:latin typeface="Times New Roman"/>
                <a:ea typeface="Times New Roman"/>
                <a:cs typeface="Times New Roman"/>
                <a:sym typeface="Times New Roman"/>
              </a:rPr>
              <a:t> FAINT (normally only visible from Earth during </a:t>
            </a:r>
            <a:r>
              <a:rPr lang="en-GB" b="1" dirty="0">
                <a:solidFill>
                  <a:srgbClr val="0070C0"/>
                </a:solidFill>
                <a:latin typeface="Times New Roman"/>
                <a:ea typeface="Times New Roman"/>
                <a:cs typeface="Times New Roman"/>
                <a:sym typeface="Times New Roman"/>
              </a:rPr>
              <a:t>eclipses</a:t>
            </a:r>
            <a:r>
              <a:rPr lang="en-GB" sz="2800" b="1" dirty="0">
                <a:latin typeface="Times New Roman"/>
                <a:ea typeface="Times New Roman"/>
                <a:cs typeface="Times New Roman"/>
                <a:sym typeface="Times New Roman"/>
              </a:rPr>
              <a:t>)</a:t>
            </a:r>
            <a:endParaRPr dirty="0"/>
          </a:p>
          <a:p>
            <a:pPr marL="338138" lvl="0" indent="-338138" algn="l" rtl="0">
              <a:lnSpc>
                <a:spcPct val="90000"/>
              </a:lnSpc>
              <a:spcBef>
                <a:spcPts val="700"/>
              </a:spcBef>
              <a:spcAft>
                <a:spcPts val="0"/>
              </a:spcAft>
              <a:buSzPts val="2800"/>
              <a:buFont typeface="Times New Roman"/>
              <a:buChar char="•"/>
            </a:pPr>
            <a:r>
              <a:rPr lang="en-GB" sz="2800" b="1" u="sng" dirty="0">
                <a:solidFill>
                  <a:srgbClr val="800000"/>
                </a:solidFill>
                <a:latin typeface="Times New Roman"/>
                <a:ea typeface="Times New Roman"/>
                <a:cs typeface="Times New Roman"/>
                <a:sym typeface="Times New Roman"/>
              </a:rPr>
              <a:t>Heated by magnetic fields</a:t>
            </a:r>
            <a:r>
              <a:rPr lang="en-GB" sz="2800" b="1" dirty="0">
                <a:solidFill>
                  <a:srgbClr val="800000"/>
                </a:solidFill>
                <a:latin typeface="Times New Roman"/>
                <a:ea typeface="Times New Roman"/>
                <a:cs typeface="Times New Roman"/>
                <a:sym typeface="Times New Roman"/>
              </a:rPr>
              <a:t> </a:t>
            </a:r>
            <a:r>
              <a:rPr lang="en-GB" sz="2800" b="1" dirty="0">
                <a:latin typeface="Times New Roman"/>
                <a:ea typeface="Times New Roman"/>
                <a:cs typeface="Times New Roman"/>
                <a:sym typeface="Times New Roman"/>
              </a:rPr>
              <a:t>from below</a:t>
            </a:r>
            <a:endParaRPr dirty="0"/>
          </a:p>
          <a:p>
            <a:pPr marL="738188" lvl="1" indent="-280988" algn="l" rtl="0">
              <a:lnSpc>
                <a:spcPct val="90000"/>
              </a:lnSpc>
              <a:spcBef>
                <a:spcPts val="700"/>
              </a:spcBef>
              <a:spcAft>
                <a:spcPts val="0"/>
              </a:spcAft>
              <a:buSzPts val="2400"/>
              <a:buFont typeface="Times New Roman"/>
              <a:buChar char="•"/>
            </a:pPr>
            <a:r>
              <a:rPr lang="en-GB" sz="2400" b="1" dirty="0">
                <a:latin typeface="Times New Roman"/>
                <a:ea typeface="Times New Roman"/>
                <a:cs typeface="Times New Roman"/>
                <a:sym typeface="Times New Roman"/>
              </a:rPr>
              <a:t>Magnetic fields “crack the whip” in ionized gas</a:t>
            </a:r>
            <a:endParaRPr dirty="0"/>
          </a:p>
          <a:p>
            <a:pPr marL="738188" lvl="1" indent="-280988" algn="l" rtl="0">
              <a:lnSpc>
                <a:spcPct val="90000"/>
              </a:lnSpc>
              <a:spcBef>
                <a:spcPts val="600"/>
              </a:spcBef>
              <a:spcAft>
                <a:spcPts val="0"/>
              </a:spcAft>
              <a:buSzPts val="2400"/>
              <a:buFont typeface="Times New Roman"/>
              <a:buChar char="–"/>
            </a:pPr>
            <a:r>
              <a:rPr lang="en-GB" sz="2400" b="1" dirty="0">
                <a:latin typeface="Times New Roman"/>
                <a:ea typeface="Times New Roman"/>
                <a:cs typeface="Times New Roman"/>
                <a:sym typeface="Times New Roman"/>
              </a:rPr>
              <a:t>Low density </a:t>
            </a:r>
            <a:r>
              <a:rPr lang="en-GB" sz="2400" b="1" dirty="0">
                <a:latin typeface="Times New Roman"/>
                <a:ea typeface="Times New Roman"/>
                <a:cs typeface="Times New Roman"/>
                <a:sym typeface="Wingdings" pitchFamily="2" charset="2"/>
              </a:rPr>
              <a:t></a:t>
            </a:r>
            <a:r>
              <a:rPr lang="en-GB" sz="2400" b="1" dirty="0">
                <a:latin typeface="Times New Roman"/>
                <a:ea typeface="Times New Roman"/>
                <a:cs typeface="Times New Roman"/>
                <a:sym typeface="Times New Roman"/>
              </a:rPr>
              <a:t> gets hot by absorbing even a little energy</a:t>
            </a:r>
            <a:endParaRPr dirty="0"/>
          </a:p>
          <a:p>
            <a:pPr marL="738188" lvl="1" indent="-280988" algn="l" rtl="0">
              <a:lnSpc>
                <a:spcPct val="90000"/>
              </a:lnSpc>
              <a:spcBef>
                <a:spcPts val="600"/>
              </a:spcBef>
              <a:spcAft>
                <a:spcPts val="0"/>
              </a:spcAft>
              <a:buSzPts val="2400"/>
              <a:buFont typeface="Times New Roman"/>
              <a:buChar char="–"/>
            </a:pPr>
            <a:r>
              <a:rPr lang="en-GB" sz="2400" b="1" dirty="0">
                <a:latin typeface="Times New Roman"/>
                <a:ea typeface="Times New Roman"/>
                <a:cs typeface="Times New Roman"/>
                <a:sym typeface="Times New Roman"/>
              </a:rPr>
              <a:t>Corona is powerful X-ray source</a:t>
            </a:r>
            <a:endParaRPr dirty="0"/>
          </a:p>
        </p:txBody>
      </p:sp>
      <p:pic>
        <p:nvPicPr>
          <p:cNvPr id="406" name="Google Shape;406;p25"/>
          <p:cNvPicPr preferRelativeResize="0">
            <a:picLocks noGrp="1"/>
          </p:cNvPicPr>
          <p:nvPr>
            <p:ph type="body" idx="2"/>
          </p:nvPr>
        </p:nvPicPr>
        <p:blipFill rotWithShape="1">
          <a:blip r:embed="rId3">
            <a:alphaModFix/>
          </a:blip>
          <a:srcRect/>
          <a:stretch/>
        </p:blipFill>
        <p:spPr>
          <a:xfrm>
            <a:off x="5632507" y="164542"/>
            <a:ext cx="1715573" cy="1693069"/>
          </a:xfrm>
          <a:prstGeom prst="rect">
            <a:avLst/>
          </a:prstGeom>
          <a:noFill/>
          <a:ln>
            <a:noFill/>
          </a:ln>
        </p:spPr>
      </p:pic>
      <p:sp>
        <p:nvSpPr>
          <p:cNvPr id="407" name="Google Shape;407;p25"/>
          <p:cNvSpPr txBox="1"/>
          <p:nvPr/>
        </p:nvSpPr>
        <p:spPr>
          <a:xfrm>
            <a:off x="5791200" y="1301986"/>
            <a:ext cx="21336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FFFF00"/>
                </a:solidFill>
                <a:latin typeface="Arial"/>
                <a:ea typeface="Arial"/>
                <a:cs typeface="Arial"/>
                <a:sym typeface="Arial"/>
              </a:rPr>
              <a:t>Inner Corona</a:t>
            </a:r>
            <a:endParaRPr/>
          </a:p>
        </p:txBody>
      </p:sp>
      <p:sp>
        <p:nvSpPr>
          <p:cNvPr id="408" name="Google Shape;408;p25"/>
          <p:cNvSpPr txBox="1"/>
          <p:nvPr/>
        </p:nvSpPr>
        <p:spPr>
          <a:xfrm>
            <a:off x="6324600" y="5441950"/>
            <a:ext cx="2286000" cy="92392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GB" sz="1800" b="1" u="sng">
                <a:solidFill>
                  <a:schemeClr val="accent2"/>
                </a:solidFill>
                <a:latin typeface="Arial"/>
                <a:ea typeface="Arial"/>
                <a:cs typeface="Arial"/>
                <a:sym typeface="Arial"/>
                <a:hlinkClick r:id="rId4">
                  <a:extLst>
                    <a:ext uri="{A12FA001-AC4F-418D-AE19-62706E023703}">
                      <ahyp:hlinkClr xmlns:ahyp="http://schemas.microsoft.com/office/drawing/2018/hyperlinkcolor" val="tx"/>
                    </a:ext>
                  </a:extLst>
                </a:hlinkClick>
              </a:rPr>
              <a:t>15” Audio</a:t>
            </a:r>
            <a:r>
              <a:rPr lang="en-GB" sz="1800" b="1">
                <a:solidFill>
                  <a:schemeClr val="accent2"/>
                </a:solidFill>
                <a:latin typeface="Arial"/>
                <a:ea typeface="Arial"/>
                <a:cs typeface="Arial"/>
                <a:sym typeface="Arial"/>
              </a:rPr>
              <a:t>: sound of solar wind, from Parker Solar Probe</a:t>
            </a:r>
            <a:endParaRPr/>
          </a:p>
        </p:txBody>
      </p:sp>
      <p:sp>
        <p:nvSpPr>
          <p:cNvPr id="409" name="Google Shape;409;p25"/>
          <p:cNvSpPr txBox="1"/>
          <p:nvPr/>
        </p:nvSpPr>
        <p:spPr>
          <a:xfrm>
            <a:off x="5638800" y="4724400"/>
            <a:ext cx="3200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3.5’ </a:t>
            </a:r>
            <a:r>
              <a:rPr lang="en-GB" sz="1800" b="1" i="1" u="sng">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coronal heating</a:t>
            </a:r>
            <a:endParaRPr/>
          </a:p>
        </p:txBody>
      </p:sp>
      <p:pic>
        <p:nvPicPr>
          <p:cNvPr id="410" name="Google Shape;410;p25"/>
          <p:cNvPicPr preferRelativeResize="0"/>
          <p:nvPr/>
        </p:nvPicPr>
        <p:blipFill rotWithShape="1">
          <a:blip r:embed="rId6">
            <a:alphaModFix/>
          </a:blip>
          <a:srcRect/>
          <a:stretch/>
        </p:blipFill>
        <p:spPr>
          <a:xfrm>
            <a:off x="7341786" y="84651"/>
            <a:ext cx="1789514" cy="1649371"/>
          </a:xfrm>
          <a:prstGeom prst="rect">
            <a:avLst/>
          </a:prstGeom>
          <a:noFill/>
          <a:ln>
            <a:noFill/>
          </a:ln>
        </p:spPr>
      </p:pic>
      <p:sp>
        <p:nvSpPr>
          <p:cNvPr id="411" name="Google Shape;411;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p:nvPr>
        </p:nvSpPr>
        <p:spPr>
          <a:xfrm>
            <a:off x="228600" y="23575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Form of Corona - VARIABLE</a:t>
            </a:r>
            <a:endParaRPr/>
          </a:p>
        </p:txBody>
      </p:sp>
      <p:sp>
        <p:nvSpPr>
          <p:cNvPr id="419" name="Google Shape;419;p26"/>
          <p:cNvSpPr txBox="1">
            <a:spLocks noGrp="1"/>
          </p:cNvSpPr>
          <p:nvPr>
            <p:ph type="body" idx="1"/>
          </p:nvPr>
        </p:nvSpPr>
        <p:spPr>
          <a:xfrm>
            <a:off x="0" y="847725"/>
            <a:ext cx="7751762" cy="578802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3200"/>
              <a:buChar char="•"/>
            </a:pPr>
            <a:r>
              <a:rPr lang="en-GB" b="1" u="sng">
                <a:solidFill>
                  <a:srgbClr val="800000"/>
                </a:solidFill>
              </a:rPr>
              <a:t>Holes</a:t>
            </a:r>
            <a:r>
              <a:rPr lang="en-GB" b="1">
                <a:solidFill>
                  <a:srgbClr val="800000"/>
                </a:solidFill>
              </a:rPr>
              <a:t>: </a:t>
            </a:r>
            <a:r>
              <a:rPr lang="en-GB" b="1"/>
              <a:t>over poles, other places</a:t>
            </a:r>
            <a:r>
              <a:rPr lang="en-GB" b="1">
                <a:solidFill>
                  <a:srgbClr val="800000"/>
                </a:solidFill>
              </a:rPr>
              <a:t> </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Streamers</a:t>
            </a:r>
            <a:r>
              <a:rPr lang="en-GB" b="1">
                <a:solidFill>
                  <a:srgbClr val="800000"/>
                </a:solidFill>
              </a:rPr>
              <a:t>: </a:t>
            </a:r>
            <a:r>
              <a:rPr lang="en-GB" b="1"/>
              <a:t>over equator</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Loops of gas</a:t>
            </a:r>
            <a:r>
              <a:rPr lang="en-GB" b="1">
                <a:solidFill>
                  <a:srgbClr val="800000"/>
                </a:solidFill>
              </a:rPr>
              <a:t>:</a:t>
            </a:r>
            <a:r>
              <a:rPr lang="en-GB" b="1"/>
              <a:t> follow magnetic fields</a:t>
            </a:r>
            <a:endParaRPr/>
          </a:p>
          <a:p>
            <a:pPr marL="338138" lvl="0" indent="-338138" algn="l" rtl="0">
              <a:lnSpc>
                <a:spcPct val="100000"/>
              </a:lnSpc>
              <a:spcBef>
                <a:spcPts val="800"/>
              </a:spcBef>
              <a:spcAft>
                <a:spcPts val="0"/>
              </a:spcAft>
              <a:buSzPts val="3200"/>
              <a:buChar char="•"/>
            </a:pPr>
            <a:r>
              <a:rPr lang="en-GB" b="1"/>
              <a:t>Studied </a:t>
            </a:r>
            <a:r>
              <a:rPr lang="en-GB" b="1" i="1" u="sng">
                <a:solidFill>
                  <a:srgbClr val="00B050"/>
                </a:solidFill>
              </a:rPr>
              <a:t>during eclipses</a:t>
            </a:r>
            <a:r>
              <a:rPr lang="en-GB" b="1" i="1">
                <a:solidFill>
                  <a:srgbClr val="00B050"/>
                </a:solidFill>
              </a:rPr>
              <a:t> </a:t>
            </a:r>
            <a:r>
              <a:rPr lang="en-GB" b="1"/>
              <a:t>or by  satellites with a </a:t>
            </a:r>
            <a:r>
              <a:rPr lang="en-GB" b="1" i="1">
                <a:solidFill>
                  <a:srgbClr val="333399"/>
                </a:solidFill>
              </a:rPr>
              <a:t>coronagraph </a:t>
            </a:r>
            <a:endParaRPr/>
          </a:p>
          <a:p>
            <a:pPr marL="738188" lvl="1" indent="-280988" algn="l" rtl="0">
              <a:lnSpc>
                <a:spcPct val="100000"/>
              </a:lnSpc>
              <a:spcBef>
                <a:spcPts val="700"/>
              </a:spcBef>
              <a:spcAft>
                <a:spcPts val="0"/>
              </a:spcAft>
              <a:buSzPts val="2800"/>
              <a:buChar char="–"/>
            </a:pPr>
            <a:r>
              <a:rPr lang="en-GB" i="1"/>
              <a:t>blocks out photosphere</a:t>
            </a:r>
            <a:r>
              <a:rPr lang="en-GB"/>
              <a:t>, lets us observe faint corona</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Coronal Mass Ejections (CMEs) </a:t>
            </a:r>
            <a:endParaRPr/>
          </a:p>
          <a:p>
            <a:pPr marL="738188" lvl="1" indent="-280988" algn="l" rtl="0">
              <a:lnSpc>
                <a:spcPct val="100000"/>
              </a:lnSpc>
              <a:spcBef>
                <a:spcPts val="700"/>
              </a:spcBef>
              <a:spcAft>
                <a:spcPts val="0"/>
              </a:spcAft>
              <a:buSzPts val="2800"/>
              <a:buChar char="–"/>
            </a:pPr>
            <a:r>
              <a:rPr lang="en-GB" b="1"/>
              <a:t>Explosions in corona, release </a:t>
            </a:r>
            <a:r>
              <a:rPr lang="en-GB" b="1">
                <a:solidFill>
                  <a:srgbClr val="0000FF"/>
                </a:solidFill>
              </a:rPr>
              <a:t>particles</a:t>
            </a:r>
            <a:r>
              <a:rPr lang="en-GB" b="1"/>
              <a:t> into solar wind; some knock out power/satellites on Earth, ~1/day</a:t>
            </a:r>
            <a:endParaRPr/>
          </a:p>
        </p:txBody>
      </p:sp>
      <p:pic>
        <p:nvPicPr>
          <p:cNvPr id="420" name="Google Shape;420;p26"/>
          <p:cNvPicPr preferRelativeResize="0"/>
          <p:nvPr/>
        </p:nvPicPr>
        <p:blipFill rotWithShape="1">
          <a:blip r:embed="rId3">
            <a:alphaModFix/>
          </a:blip>
          <a:srcRect/>
          <a:stretch/>
        </p:blipFill>
        <p:spPr>
          <a:xfrm>
            <a:off x="7200900" y="2743200"/>
            <a:ext cx="1828800" cy="1828800"/>
          </a:xfrm>
          <a:prstGeom prst="rect">
            <a:avLst/>
          </a:prstGeom>
          <a:noFill/>
          <a:ln>
            <a:noFill/>
          </a:ln>
        </p:spPr>
      </p:pic>
      <p:sp>
        <p:nvSpPr>
          <p:cNvPr id="421" name="Google Shape;421;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pic>
        <p:nvPicPr>
          <p:cNvPr id="428" name="Google Shape;428;p27"/>
          <p:cNvPicPr preferRelativeResize="0"/>
          <p:nvPr/>
        </p:nvPicPr>
        <p:blipFill rotWithShape="1">
          <a:blip r:embed="rId3">
            <a:alphaModFix/>
          </a:blip>
          <a:srcRect/>
          <a:stretch/>
        </p:blipFill>
        <p:spPr>
          <a:xfrm>
            <a:off x="152400" y="228600"/>
            <a:ext cx="3208338" cy="3276600"/>
          </a:xfrm>
          <a:prstGeom prst="rect">
            <a:avLst/>
          </a:prstGeom>
          <a:noFill/>
          <a:ln>
            <a:noFill/>
          </a:ln>
        </p:spPr>
      </p:pic>
      <p:sp>
        <p:nvSpPr>
          <p:cNvPr id="429" name="Google Shape;429;p27"/>
          <p:cNvSpPr txBox="1">
            <a:spLocks noGrp="1"/>
          </p:cNvSpPr>
          <p:nvPr>
            <p:ph type="title"/>
          </p:nvPr>
        </p:nvSpPr>
        <p:spPr>
          <a:xfrm>
            <a:off x="3733800" y="3581400"/>
            <a:ext cx="4114800" cy="2743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Corona at different temperatures and X-ray wavelengths</a:t>
            </a:r>
            <a:endParaRPr/>
          </a:p>
        </p:txBody>
      </p:sp>
      <p:pic>
        <p:nvPicPr>
          <p:cNvPr id="430" name="Google Shape;430;p27"/>
          <p:cNvPicPr preferRelativeResize="0">
            <a:picLocks noGrp="1"/>
          </p:cNvPicPr>
          <p:nvPr>
            <p:ph type="body" idx="1"/>
          </p:nvPr>
        </p:nvPicPr>
        <p:blipFill rotWithShape="1">
          <a:blip r:embed="rId4">
            <a:alphaModFix/>
          </a:blip>
          <a:srcRect/>
          <a:stretch/>
        </p:blipFill>
        <p:spPr>
          <a:xfrm>
            <a:off x="3429000" y="228600"/>
            <a:ext cx="3133725" cy="3200400"/>
          </a:xfrm>
          <a:prstGeom prst="rect">
            <a:avLst/>
          </a:prstGeom>
          <a:noFill/>
          <a:ln>
            <a:noFill/>
          </a:ln>
        </p:spPr>
      </p:pic>
      <p:sp>
        <p:nvSpPr>
          <p:cNvPr id="431" name="Google Shape;431;p27"/>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32" name="Google Shape;432;p27"/>
          <p:cNvSpPr/>
          <p:nvPr/>
        </p:nvSpPr>
        <p:spPr>
          <a:xfrm>
            <a:off x="152400" y="304800"/>
            <a:ext cx="3048000" cy="11874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 million K (ionized Fe emission)</a:t>
            </a:r>
            <a:endParaRPr/>
          </a:p>
        </p:txBody>
      </p:sp>
      <p:sp>
        <p:nvSpPr>
          <p:cNvPr id="433" name="Google Shape;433;p27"/>
          <p:cNvSpPr/>
          <p:nvPr/>
        </p:nvSpPr>
        <p:spPr>
          <a:xfrm>
            <a:off x="3429000" y="304800"/>
            <a:ext cx="3352800"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1.5 million K (ionized Fe emission)</a:t>
            </a:r>
            <a:endParaRPr/>
          </a:p>
        </p:txBody>
      </p:sp>
      <p:pic>
        <p:nvPicPr>
          <p:cNvPr id="434" name="Google Shape;434;p27"/>
          <p:cNvPicPr preferRelativeResize="0">
            <a:picLocks noGrp="1"/>
          </p:cNvPicPr>
          <p:nvPr>
            <p:ph type="body" idx="2"/>
          </p:nvPr>
        </p:nvPicPr>
        <p:blipFill rotWithShape="1">
          <a:blip r:embed="rId5">
            <a:alphaModFix/>
          </a:blip>
          <a:srcRect/>
          <a:stretch/>
        </p:blipFill>
        <p:spPr>
          <a:xfrm>
            <a:off x="228600" y="3505200"/>
            <a:ext cx="3281363" cy="3352800"/>
          </a:xfrm>
          <a:prstGeom prst="rect">
            <a:avLst/>
          </a:prstGeom>
          <a:noFill/>
          <a:ln>
            <a:noFill/>
          </a:ln>
        </p:spPr>
      </p:pic>
      <p:sp>
        <p:nvSpPr>
          <p:cNvPr id="435" name="Google Shape;435;p27"/>
          <p:cNvSpPr/>
          <p:nvPr/>
        </p:nvSpPr>
        <p:spPr>
          <a:xfrm>
            <a:off x="381000" y="3581400"/>
            <a:ext cx="3048000"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2 million K (ionized Fe emission)</a:t>
            </a:r>
            <a:endParaRPr/>
          </a:p>
        </p:txBody>
      </p:sp>
      <p:sp>
        <p:nvSpPr>
          <p:cNvPr id="436" name="Google Shape;436;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8"/>
          <p:cNvSpPr txBox="1">
            <a:spLocks noGrp="1"/>
          </p:cNvSpPr>
          <p:nvPr>
            <p:ph type="title"/>
          </p:nvPr>
        </p:nvSpPr>
        <p:spPr>
          <a:xfrm>
            <a:off x="0" y="206725"/>
            <a:ext cx="9144000" cy="1449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3600" b="1"/>
              <a:t>5.2c Flares &amp; Coronal Mass Ejections: “</a:t>
            </a:r>
            <a:r>
              <a:rPr lang="en-GB" sz="3600" b="1" i="1"/>
              <a:t>Space Weather”</a:t>
            </a:r>
            <a:endParaRPr/>
          </a:p>
        </p:txBody>
      </p:sp>
      <p:sp>
        <p:nvSpPr>
          <p:cNvPr id="442" name="Google Shape;442;p28"/>
          <p:cNvSpPr txBox="1">
            <a:spLocks noGrp="1"/>
          </p:cNvSpPr>
          <p:nvPr>
            <p:ph type="body" idx="2"/>
          </p:nvPr>
        </p:nvSpPr>
        <p:spPr>
          <a:xfrm>
            <a:off x="142875" y="5776913"/>
            <a:ext cx="8539163" cy="776287"/>
          </a:xfrm>
          <a:prstGeom prst="rect">
            <a:avLst/>
          </a:prstGeom>
          <a:solidFill>
            <a:srgbClr val="F2F2F2"/>
          </a:solid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2400"/>
              <a:buNone/>
            </a:pPr>
            <a:r>
              <a:rPr lang="en-GB" sz="2400" i="1"/>
              <a:t>-- Can knock out satellites and power grids</a:t>
            </a:r>
            <a:endParaRPr/>
          </a:p>
        </p:txBody>
      </p:sp>
      <p:sp>
        <p:nvSpPr>
          <p:cNvPr id="443" name="Google Shape;443;p28"/>
          <p:cNvSpPr txBox="1"/>
          <p:nvPr/>
        </p:nvSpPr>
        <p:spPr>
          <a:xfrm>
            <a:off x="142875" y="1455738"/>
            <a:ext cx="8991600" cy="4321175"/>
          </a:xfrm>
          <a:prstGeom prst="rect">
            <a:avLst/>
          </a:prstGeom>
          <a:solidFill>
            <a:srgbClr val="FEFFBD"/>
          </a:solidFill>
          <a:ln w="9525" cap="flat" cmpd="sng">
            <a:solidFill>
              <a:srgbClr val="8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n-GB" sz="3600" b="1" u="sng">
                <a:solidFill>
                  <a:srgbClr val="009900"/>
                </a:solidFill>
                <a:latin typeface="Arial"/>
                <a:ea typeface="Arial"/>
                <a:cs typeface="Arial"/>
                <a:sym typeface="Arial"/>
              </a:rPr>
              <a:t>Flare</a:t>
            </a:r>
            <a:r>
              <a:rPr lang="en-GB" sz="2800" b="1">
                <a:solidFill>
                  <a:srgbClr val="FF0000"/>
                </a:solidFill>
                <a:latin typeface="Arial"/>
                <a:ea typeface="Arial"/>
                <a:cs typeface="Arial"/>
                <a:sym typeface="Arial"/>
              </a:rPr>
              <a:t>: magnetically driven release of mostly </a:t>
            </a:r>
            <a:r>
              <a:rPr lang="en-GB" sz="2800" b="1">
                <a:solidFill>
                  <a:srgbClr val="009900"/>
                </a:solidFill>
                <a:latin typeface="Arial"/>
                <a:ea typeface="Arial"/>
                <a:cs typeface="Arial"/>
                <a:sym typeface="Arial"/>
              </a:rPr>
              <a:t>photons (X-rays etc.)</a:t>
            </a:r>
            <a:r>
              <a:rPr lang="en-GB" sz="2800" b="1">
                <a:solidFill>
                  <a:srgbClr val="FF0000"/>
                </a:solidFill>
                <a:latin typeface="Arial"/>
                <a:ea typeface="Arial"/>
                <a:cs typeface="Arial"/>
                <a:sym typeface="Arial"/>
              </a:rPr>
              <a:t>, takes </a:t>
            </a:r>
            <a:r>
              <a:rPr lang="en-GB" sz="2800" b="1">
                <a:solidFill>
                  <a:srgbClr val="009900"/>
                </a:solidFill>
                <a:latin typeface="Arial"/>
                <a:ea typeface="Arial"/>
                <a:cs typeface="Arial"/>
                <a:sym typeface="Arial"/>
              </a:rPr>
              <a:t>8 minutes </a:t>
            </a:r>
            <a:r>
              <a:rPr lang="en-GB" sz="2800" b="1">
                <a:solidFill>
                  <a:srgbClr val="FF0000"/>
                </a:solidFill>
                <a:latin typeface="Arial"/>
                <a:ea typeface="Arial"/>
                <a:cs typeface="Arial"/>
                <a:sym typeface="Arial"/>
              </a:rPr>
              <a:t>to reach Earth</a:t>
            </a:r>
            <a:endParaRPr/>
          </a:p>
          <a:p>
            <a:pPr marL="0" marR="0" lvl="0" indent="0" algn="l" rtl="0">
              <a:lnSpc>
                <a:spcPct val="150000"/>
              </a:lnSpc>
              <a:spcBef>
                <a:spcPts val="0"/>
              </a:spcBef>
              <a:spcAft>
                <a:spcPts val="0"/>
              </a:spcAft>
              <a:buClr>
                <a:srgbClr val="000000"/>
              </a:buClr>
              <a:buSzPts val="3600"/>
              <a:buFont typeface="Arial"/>
              <a:buNone/>
            </a:pPr>
            <a:r>
              <a:rPr lang="en-GB" sz="3600" b="1" u="sng">
                <a:solidFill>
                  <a:srgbClr val="660066"/>
                </a:solidFill>
                <a:latin typeface="Arial"/>
                <a:ea typeface="Arial"/>
                <a:cs typeface="Arial"/>
                <a:sym typeface="Arial"/>
              </a:rPr>
              <a:t>CME</a:t>
            </a:r>
            <a:r>
              <a:rPr lang="en-GB" sz="2800" b="1">
                <a:solidFill>
                  <a:srgbClr val="FF0000"/>
                </a:solidFill>
                <a:latin typeface="Arial"/>
                <a:ea typeface="Arial"/>
                <a:cs typeface="Arial"/>
                <a:sym typeface="Arial"/>
              </a:rPr>
              <a:t>:  magnetically driven release of mostly charged </a:t>
            </a:r>
            <a:r>
              <a:rPr lang="en-GB" sz="2800" b="1">
                <a:solidFill>
                  <a:srgbClr val="660066"/>
                </a:solidFill>
                <a:latin typeface="Arial"/>
                <a:ea typeface="Arial"/>
                <a:cs typeface="Arial"/>
                <a:sym typeface="Arial"/>
              </a:rPr>
              <a:t>particles</a:t>
            </a:r>
            <a:r>
              <a:rPr lang="en-GB" sz="2800" b="1">
                <a:solidFill>
                  <a:srgbClr val="FF0000"/>
                </a:solidFill>
                <a:latin typeface="Arial"/>
                <a:ea typeface="Arial"/>
                <a:cs typeface="Arial"/>
                <a:sym typeface="Arial"/>
              </a:rPr>
              <a:t>, takes </a:t>
            </a:r>
            <a:r>
              <a:rPr lang="en-GB" sz="2800" b="1">
                <a:solidFill>
                  <a:srgbClr val="660066"/>
                </a:solidFill>
                <a:latin typeface="Arial"/>
                <a:ea typeface="Arial"/>
                <a:cs typeface="Arial"/>
                <a:sym typeface="Arial"/>
              </a:rPr>
              <a:t>2-3 days </a:t>
            </a:r>
            <a:r>
              <a:rPr lang="en-GB" sz="2800" b="1">
                <a:solidFill>
                  <a:srgbClr val="FF0000"/>
                </a:solidFill>
                <a:latin typeface="Arial"/>
                <a:ea typeface="Arial"/>
                <a:cs typeface="Arial"/>
                <a:sym typeface="Arial"/>
              </a:rPr>
              <a:t>to reach Earth</a:t>
            </a:r>
            <a:endParaRPr/>
          </a:p>
          <a:p>
            <a:pPr marL="0" marR="0" lvl="0" indent="0" algn="ctr" rtl="0">
              <a:lnSpc>
                <a:spcPct val="169000"/>
              </a:lnSpc>
              <a:spcBef>
                <a:spcPts val="0"/>
              </a:spcBef>
              <a:spcAft>
                <a:spcPts val="0"/>
              </a:spcAft>
              <a:buClr>
                <a:srgbClr val="000000"/>
              </a:buClr>
              <a:buSzPts val="2800"/>
              <a:buFont typeface="Arial"/>
              <a:buNone/>
            </a:pPr>
            <a:r>
              <a:rPr lang="en-GB" sz="2800" b="1" i="1">
                <a:solidFill>
                  <a:srgbClr val="0000CC"/>
                </a:solidFill>
                <a:latin typeface="Arial"/>
                <a:ea typeface="Arial"/>
                <a:cs typeface="Arial"/>
                <a:sym typeface="Arial"/>
              </a:rPr>
              <a:t>They can start together!</a:t>
            </a:r>
            <a:endParaRPr/>
          </a:p>
        </p:txBody>
      </p:sp>
      <p:sp>
        <p:nvSpPr>
          <p:cNvPr id="444" name="Google Shape;444;p28"/>
          <p:cNvSpPr txBox="1"/>
          <p:nvPr/>
        </p:nvSpPr>
        <p:spPr>
          <a:xfrm>
            <a:off x="6553200" y="6019800"/>
            <a:ext cx="2128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1" i="1">
                <a:solidFill>
                  <a:srgbClr val="0070C0"/>
                </a:solidFill>
                <a:latin typeface="Arial"/>
                <a:ea typeface="Arial"/>
                <a:cs typeface="Arial"/>
                <a:sym typeface="Arial"/>
              </a:rPr>
              <a:t>1.7’ </a:t>
            </a:r>
            <a:r>
              <a:rPr lang="en-GB" sz="20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GB" sz="2000" b="1" i="1">
                <a:solidFill>
                  <a:srgbClr val="0070C0"/>
                </a:solidFill>
                <a:latin typeface="Arial"/>
                <a:ea typeface="Arial"/>
                <a:cs typeface="Arial"/>
                <a:sym typeface="Arial"/>
              </a:rPr>
              <a:t> FYI</a:t>
            </a:r>
            <a:endParaRPr/>
          </a:p>
        </p:txBody>
      </p:sp>
      <p:sp>
        <p:nvSpPr>
          <p:cNvPr id="445" name="Google Shape;445;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1418</Words>
  <Application>Microsoft Macintosh PowerPoint</Application>
  <PresentationFormat>On-screen Show (4:3)</PresentationFormat>
  <Paragraphs>144</Paragraphs>
  <Slides>19</Slides>
  <Notes>19</Notes>
  <HiddenSlides>6</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Open Sans</vt:lpstr>
      <vt:lpstr>Wingdings</vt:lpstr>
      <vt:lpstr>Tahoma</vt:lpstr>
      <vt:lpstr>Times New Roman</vt:lpstr>
      <vt:lpstr>Office Theme</vt:lpstr>
      <vt:lpstr>5.2b.1 Solar Dynamo: winding magnetic field and sunspot numbers</vt:lpstr>
      <vt:lpstr>Key Concept: Atoms absorb/emit light</vt:lpstr>
      <vt:lpstr>PowerPoint Presentation</vt:lpstr>
      <vt:lpstr>Chromosphere</vt:lpstr>
      <vt:lpstr>Spicules In Chromosphere</vt:lpstr>
      <vt:lpstr>5.2b.2 Corona: Sun’s Atmosphere</vt:lpstr>
      <vt:lpstr>Form of Corona - VARIABLE</vt:lpstr>
      <vt:lpstr>Corona at different temperatures and X-ray wavelengths</vt:lpstr>
      <vt:lpstr>5.2c Flares &amp; Coronal Mass Ejections: “Space Weather”</vt:lpstr>
      <vt:lpstr>From TRACE satellite (Transition Region And Coronal Explorer), ultraviolet wavelengths </vt:lpstr>
      <vt:lpstr>Coronal activity Feb 2008  SOHO (uses coronagraph)  – space.com</vt:lpstr>
      <vt:lpstr>a</vt:lpstr>
      <vt:lpstr>Solar Weather</vt:lpstr>
      <vt:lpstr>Coronal Mass Ejections (CMEs)</vt:lpstr>
      <vt:lpstr>5.2d Filaments &amp; Prominences</vt:lpstr>
      <vt:lpstr>Filaments</vt:lpstr>
      <vt:lpstr>Prominence Eruption</vt:lpstr>
      <vt:lpstr>Solar Flare and CME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Office User</dc:creator>
  <cp:lastModifiedBy>Microsoft Office User</cp:lastModifiedBy>
  <cp:revision>46</cp:revision>
  <dcterms:created xsi:type="dcterms:W3CDTF">2018-02-27T20:36:01Z</dcterms:created>
  <dcterms:modified xsi:type="dcterms:W3CDTF">2024-02-09T03:08:31Z</dcterms:modified>
</cp:coreProperties>
</file>